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6" r:id="rId4"/>
    <p:sldId id="292" r:id="rId5"/>
    <p:sldId id="304" r:id="rId6"/>
    <p:sldId id="305" r:id="rId7"/>
    <p:sldId id="294" r:id="rId8"/>
    <p:sldId id="258" r:id="rId9"/>
    <p:sldId id="306" r:id="rId10"/>
    <p:sldId id="269" r:id="rId11"/>
    <p:sldId id="307" r:id="rId12"/>
    <p:sldId id="260" r:id="rId13"/>
    <p:sldId id="297" r:id="rId14"/>
    <p:sldId id="308" r:id="rId15"/>
    <p:sldId id="310" r:id="rId16"/>
    <p:sldId id="288" r:id="rId17"/>
    <p:sldId id="311" r:id="rId18"/>
    <p:sldId id="298" r:id="rId19"/>
    <p:sldId id="312" r:id="rId20"/>
    <p:sldId id="290" r:id="rId21"/>
    <p:sldId id="313" r:id="rId22"/>
    <p:sldId id="283" r:id="rId23"/>
    <p:sldId id="314" r:id="rId24"/>
    <p:sldId id="300" r:id="rId25"/>
    <p:sldId id="301" r:id="rId26"/>
    <p:sldId id="315" r:id="rId27"/>
    <p:sldId id="302" r:id="rId28"/>
    <p:sldId id="303" r:id="rId29"/>
    <p:sldId id="279" r:id="rId30"/>
    <p:sldId id="316" r:id="rId31"/>
    <p:sldId id="317" r:id="rId32"/>
    <p:sldId id="318" r:id="rId33"/>
    <p:sldId id="276" r:id="rId34"/>
    <p:sldId id="277" r:id="rId35"/>
    <p:sldId id="319" r:id="rId36"/>
    <p:sldId id="320" r:id="rId37"/>
    <p:sldId id="274" r:id="rId38"/>
    <p:sldId id="275" r:id="rId39"/>
    <p:sldId id="272" r:id="rId40"/>
    <p:sldId id="264"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Julie Boyles" initials="JB" lastIdx="24" clrIdx="0"/>
  <p:cmAuthor id="1" name="Dr. Meg McManus" initials="mlm"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667" autoAdjust="0"/>
  </p:normalViewPr>
  <p:slideViewPr>
    <p:cSldViewPr>
      <p:cViewPr>
        <p:scale>
          <a:sx n="66" d="100"/>
          <a:sy n="66" d="100"/>
        </p:scale>
        <p:origin x="-1284" y="-72"/>
      </p:cViewPr>
      <p:guideLst>
        <p:guide orient="horz" pos="2160"/>
        <p:guide pos="2880"/>
      </p:guideLst>
    </p:cSldViewPr>
  </p:slideViewPr>
  <p:notesTextViewPr>
    <p:cViewPr>
      <p:scale>
        <a:sx n="100" d="100"/>
        <a:sy n="100" d="100"/>
      </p:scale>
      <p:origin x="0" y="0"/>
    </p:cViewPr>
  </p:notesTextViewPr>
  <p:notesViewPr>
    <p:cSldViewPr>
      <p:cViewPr>
        <p:scale>
          <a:sx n="78" d="100"/>
          <a:sy n="78" d="100"/>
        </p:scale>
        <p:origin x="-2022" y="7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5C4BB-136A-4E8A-8C0D-4EA7A5034EB9}" type="datetimeFigureOut">
              <a:rPr lang="en-US" smtClean="0"/>
              <a:pPr/>
              <a:t>7/7/2011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F846F-A3E5-4C0D-9E2E-DC382416709D}" type="slidenum">
              <a:rPr lang="en-US" smtClean="0"/>
              <a:pPr/>
              <a:t>‹#›</a:t>
            </a:fld>
            <a:endParaRPr lang="en-US" dirty="0"/>
          </a:p>
        </p:txBody>
      </p:sp>
    </p:spTree>
    <p:extLst>
      <p:ext uri="{BB962C8B-B14F-4D97-AF65-F5344CB8AC3E}">
        <p14:creationId xmlns:p14="http://schemas.microsoft.com/office/powerpoint/2010/main" val="3970342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interact with a personal computer, you’re </a:t>
            </a:r>
            <a:r>
              <a:rPr lang="en-US" strike="noStrike" dirty="0" smtClean="0"/>
              <a:t>interacting with the Windows </a:t>
            </a:r>
            <a:r>
              <a:rPr lang="en-US" dirty="0" smtClean="0"/>
              <a:t>operating system</a:t>
            </a:r>
            <a:r>
              <a:rPr lang="en-US" baseline="0" dirty="0" smtClean="0"/>
              <a:t> (Windows 7) and various applications (the Microsoft Office Suite). </a:t>
            </a:r>
          </a:p>
          <a:p>
            <a:endParaRPr lang="en-US" baseline="0" dirty="0" smtClean="0"/>
          </a:p>
          <a:p>
            <a:r>
              <a:rPr lang="en-US" baseline="0" dirty="0" smtClean="0"/>
              <a:t>Microsoft created the Office Suite, which includes Word, Excel, PowerPoint, and Access among other applications</a:t>
            </a:r>
            <a:r>
              <a:rPr lang="en-US" baseline="0" dirty="0" smtClean="0">
                <a:latin typeface="Times New Roman"/>
                <a:cs typeface="Times New Roman"/>
              </a:rPr>
              <a:t>─</a:t>
            </a:r>
            <a:r>
              <a:rPr lang="en-US" baseline="0" dirty="0" smtClean="0"/>
              <a:t>depending on the version that you purchase. </a:t>
            </a:r>
          </a:p>
          <a:p>
            <a:endParaRPr lang="en-US" baseline="0" dirty="0" smtClean="0"/>
          </a:p>
          <a:p>
            <a:r>
              <a:rPr lang="en-US" baseline="0" dirty="0" smtClean="0"/>
              <a:t>Within these Microsoft applications, there are certain fundamental similarities that create a </a:t>
            </a:r>
            <a:r>
              <a:rPr lang="en-US" b="1" baseline="0" dirty="0" smtClean="0"/>
              <a:t>common user interface</a:t>
            </a:r>
            <a:r>
              <a:rPr lang="en-US" b="0" baseline="0" dirty="0" smtClean="0"/>
              <a:t>. </a:t>
            </a:r>
          </a:p>
          <a:p>
            <a:endParaRPr lang="en-US" b="0" baseline="0" dirty="0" smtClean="0"/>
          </a:p>
          <a:p>
            <a:r>
              <a:rPr lang="en-US" b="0" baseline="0" dirty="0" smtClean="0"/>
              <a:t>In this chapter, we will be looking at the basics of these Office Fundamentals and how to work with files and folders.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section, you’ll learn how to select, copy, and move multiple files and folders using</a:t>
            </a:r>
            <a:r>
              <a:rPr lang="en-US" baseline="0" dirty="0" smtClean="0"/>
              <a:t> Windows Explorer.</a:t>
            </a:r>
          </a:p>
          <a:p>
            <a:endParaRPr lang="en-US" baseline="0" dirty="0" smtClean="0"/>
          </a:p>
          <a:p>
            <a:r>
              <a:rPr lang="en-US" baseline="0" dirty="0" smtClean="0"/>
              <a:t>One of the most important things you can do to protect your data is to back up (or copy) your files from one location to another; for example, copying your files from your computer’s drive to an external backup storage or an online storage location. </a:t>
            </a:r>
          </a:p>
          <a:p>
            <a:endParaRPr lang="en-US" baseline="0" dirty="0" smtClean="0"/>
          </a:p>
          <a:p>
            <a:r>
              <a:rPr lang="en-US" baseline="0" dirty="0" smtClean="0"/>
              <a:t>When</a:t>
            </a:r>
            <a:r>
              <a:rPr lang="en-US" dirty="0" smtClean="0"/>
              <a:t> </a:t>
            </a:r>
            <a:r>
              <a:rPr lang="en-US" baseline="0" dirty="0" smtClean="0"/>
              <a:t>you copy or move a folder, you also copy all of the files contained within that folder. </a:t>
            </a:r>
          </a:p>
          <a:p>
            <a:endParaRPr lang="en-US" baseline="0" dirty="0" smtClean="0"/>
          </a:p>
          <a:p>
            <a:r>
              <a:rPr lang="en-US" baseline="0" dirty="0" smtClean="0"/>
              <a:t>You can access multiple files and folders by accessing the library to which they are linked. This is a quick method of accessing all files that are related, such as all of your pictures on your hard drive. If they’ve been placed in a library, you can copy the library to another storage device, copying all of the files no matter where they are on the hard drive.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latin typeface="+mn-lt"/>
                <a:ea typeface="+mn-ea"/>
                <a:cs typeface="+mn-cs"/>
              </a:rPr>
              <a:t>To activate the Folder Options dialog box, open Windows Explorer, and then change the view to Details. Click Organize, and then select Folder and search options. The Folder Options dialog box opens. Click the View tab, scroll down in the Advanced settings box, click in the check boxes to select items, and then click OK. </a:t>
            </a:r>
          </a:p>
          <a:p>
            <a:endParaRPr lang="en-US" sz="1200" kern="1200" baseline="0" dirty="0" smtClean="0">
              <a:latin typeface="+mn-lt"/>
              <a:ea typeface="+mn-ea"/>
              <a:cs typeface="+mn-cs"/>
            </a:endParaRPr>
          </a:p>
          <a:p>
            <a:r>
              <a:rPr lang="en-US" sz="1200" kern="1200" baseline="0" dirty="0" smtClean="0">
                <a:latin typeface="+mn-lt"/>
                <a:ea typeface="+mn-ea"/>
                <a:cs typeface="+mn-cs"/>
              </a:rPr>
              <a:t>The Hide extensions for known file types is one you might want to deselect.  It hides the extensions of known file types and</a:t>
            </a:r>
            <a:r>
              <a:rPr lang="en-US" sz="1200" kern="1200" baseline="0" dirty="0" smtClean="0">
                <a:latin typeface="Times New Roman"/>
                <a:ea typeface="+mn-ea"/>
                <a:cs typeface="Times New Roman"/>
              </a:rPr>
              <a:t>—</a:t>
            </a:r>
            <a:r>
              <a:rPr lang="en-US" sz="1200" kern="1200" baseline="0" dirty="0" smtClean="0">
                <a:latin typeface="+mn-lt"/>
                <a:ea typeface="+mn-ea"/>
                <a:cs typeface="+mn-cs"/>
              </a:rPr>
              <a:t>as of Office 2007</a:t>
            </a:r>
            <a:r>
              <a:rPr lang="en-US" sz="1200" kern="1200" baseline="0" dirty="0" smtClean="0">
                <a:latin typeface="Times New Roman"/>
                <a:ea typeface="+mn-ea"/>
                <a:cs typeface="Times New Roman"/>
              </a:rPr>
              <a:t>—</a:t>
            </a:r>
            <a:r>
              <a:rPr lang="en-US" sz="1200" kern="1200" baseline="0" dirty="0" smtClean="0">
                <a:latin typeface="+mn-lt"/>
                <a:ea typeface="+mn-ea"/>
                <a:cs typeface="+mn-cs"/>
              </a:rPr>
              <a:t>the file extensions have changed. You might be tempted to type in the extension if you do not see it in the Save file dialog box within the Office applications, which would result in duplicate extension names</a:t>
            </a:r>
            <a:r>
              <a:rPr lang="en-US" sz="1200" kern="1200" baseline="0" dirty="0" smtClean="0">
                <a:latin typeface="Times New Roman"/>
                <a:ea typeface="+mn-ea"/>
                <a:cs typeface="Times New Roman"/>
              </a:rPr>
              <a:t>—for example, </a:t>
            </a:r>
            <a:r>
              <a:rPr lang="en-US" sz="1200" kern="1200" baseline="0" dirty="0" smtClean="0">
                <a:latin typeface="+mn-lt"/>
                <a:ea typeface="+mn-ea"/>
                <a:cs typeface="+mn-cs"/>
              </a:rPr>
              <a:t>Myfile.docx.docx.  </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There are several ways in which to</a:t>
            </a:r>
            <a:r>
              <a:rPr lang="en-US" baseline="0" dirty="0" smtClean="0"/>
              <a:t> copy, delete or move</a:t>
            </a:r>
            <a:r>
              <a:rPr lang="en-US" dirty="0" smtClean="0"/>
              <a:t> </a:t>
            </a:r>
            <a:r>
              <a:rPr lang="en-US" baseline="0" dirty="0" smtClean="0"/>
              <a:t>multiple files or folders,  depending on whether the files and/or folders are adjacent or not. </a:t>
            </a:r>
          </a:p>
          <a:p>
            <a:endParaRPr lang="en-US" baseline="0" dirty="0" smtClean="0"/>
          </a:p>
          <a:p>
            <a:r>
              <a:rPr lang="en-US" baseline="0" dirty="0" smtClean="0"/>
              <a:t>If the files you are selecting are contiguous (adjacent, or next to each other), select the first file, hold the Shift key down, and select the last file in the group you want to select. Then you can move them, copy them, or delete them all at one time.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the files you are selecting are noncontiguous (non-adjacent, or not next to each other), select the first file, hold the Ctrl key down, and select each file one at a time in the group you want to select. Then you can move them, copy them, or delete them all at one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can also right-click on an individual file or folder and select Cut or Copy and then click in the folder you want to paste the file to and right-click and select Paste.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b="1" dirty="0" smtClean="0"/>
              <a:t>Microsoft</a:t>
            </a:r>
            <a:r>
              <a:rPr lang="en-US" b="1" baseline="0" dirty="0" smtClean="0"/>
              <a:t> Office Suite </a:t>
            </a:r>
            <a:r>
              <a:rPr lang="en-US" baseline="0" dirty="0" smtClean="0"/>
              <a:t>is mainly used as a productivity software suite, and includes four primary software components:  Word, Excel, PowerPoint ,and Access.</a:t>
            </a:r>
          </a:p>
          <a:p>
            <a:endParaRPr lang="en-US" b="1" baseline="0" dirty="0" smtClean="0"/>
          </a:p>
          <a:p>
            <a:r>
              <a:rPr lang="en-US" b="1" baseline="0" dirty="0" smtClean="0"/>
              <a:t>Word</a:t>
            </a:r>
            <a:r>
              <a:rPr lang="en-US" baseline="0" dirty="0" smtClean="0"/>
              <a:t> is a word processing software used with text to create, edit, and format documents. These documents include everything from letter and memos, to reports, brochures, resumes, and newsletters or flyers. </a:t>
            </a:r>
          </a:p>
          <a:p>
            <a:endParaRPr lang="en-US" baseline="0" dirty="0" smtClean="0"/>
          </a:p>
          <a:p>
            <a:r>
              <a:rPr lang="en-US" b="1" baseline="0" dirty="0" smtClean="0"/>
              <a:t>Excel</a:t>
            </a:r>
            <a:r>
              <a:rPr lang="en-US" baseline="0" dirty="0" smtClean="0"/>
              <a:t> is used for number-crunching,</a:t>
            </a:r>
            <a:r>
              <a:rPr lang="en-US" dirty="0" smtClean="0"/>
              <a:t> </a:t>
            </a:r>
            <a:r>
              <a:rPr lang="en-US" baseline="0" dirty="0" smtClean="0"/>
              <a:t>utilizing spreadsheets to store quantitative data and to perform accurate and rapid calculations. The results range from simple budgets to financial and statistical analyses. </a:t>
            </a:r>
          </a:p>
          <a:p>
            <a:endParaRPr lang="en-US" baseline="0" dirty="0" smtClean="0"/>
          </a:p>
          <a:p>
            <a:r>
              <a:rPr lang="en-US" b="1" baseline="0" dirty="0" smtClean="0"/>
              <a:t>PowerPoint</a:t>
            </a:r>
            <a:r>
              <a:rPr lang="en-US" baseline="0" dirty="0" smtClean="0"/>
              <a:t> is a presentation graphics software designed to create slide shows for presentations. Presentations can be created by a speaker, published on a Website, or run as a stand-alone application on a computer in a store or mall kiosk. </a:t>
            </a:r>
          </a:p>
          <a:p>
            <a:endParaRPr lang="en-US" baseline="0" dirty="0" smtClean="0"/>
          </a:p>
          <a:p>
            <a:r>
              <a:rPr lang="en-US" b="1" baseline="0" dirty="0" smtClean="0"/>
              <a:t>Access</a:t>
            </a:r>
            <a:r>
              <a:rPr lang="en-US" baseline="0" dirty="0" smtClean="0"/>
              <a:t> is a relational database software that is used to store data and covert that data into meaningful information. Databases are primarily used by businesses for decision-making by compiling data from multiple records stored in tables to produce informative reports. Access can also be used by the home user to keep track of household inventory, DVDs, music, and picture collections as</a:t>
            </a:r>
            <a:r>
              <a:rPr lang="en-US" dirty="0" smtClean="0"/>
              <a:t> well as </a:t>
            </a:r>
            <a:r>
              <a:rPr lang="en-US" baseline="0" dirty="0" smtClean="0"/>
              <a:t>a wide range of other options.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t>
            </a:r>
            <a:r>
              <a:rPr lang="en-US" b="1" baseline="0" dirty="0" smtClean="0"/>
              <a:t>Common User Interface </a:t>
            </a:r>
            <a:r>
              <a:rPr lang="en-US" baseline="0" dirty="0" smtClean="0"/>
              <a:t>(its screen display) is one of the primary reasons that Microsoft has become so popular among users. By having a common interface among its applications, the learning curve for users is reduced ,making it much easier to begin creating and working within </a:t>
            </a:r>
            <a:r>
              <a:rPr lang="en-US" dirty="0" smtClean="0"/>
              <a:t>the individual</a:t>
            </a:r>
            <a:r>
              <a:rPr lang="en-US" baseline="0" dirty="0" smtClean="0"/>
              <a:t>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Among the </a:t>
            </a:r>
            <a:r>
              <a:rPr lang="en-US" b="0" dirty="0" smtClean="0"/>
              <a:t>Common</a:t>
            </a:r>
            <a:r>
              <a:rPr lang="en-US" b="0" baseline="0" dirty="0" smtClean="0"/>
              <a:t> Interface Components </a:t>
            </a:r>
            <a:r>
              <a:rPr lang="en-US" baseline="0" dirty="0" smtClean="0"/>
              <a:t>are the Title bar, the Quick Access Toolbar, the Ribbon, the Status Bar, and Backstage, a new feature in Office 2010.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Title bar</a:t>
            </a:r>
            <a:r>
              <a:rPr lang="en-US" b="1" baseline="0" dirty="0" smtClean="0"/>
              <a:t> </a:t>
            </a:r>
            <a:r>
              <a:rPr lang="en-US" baseline="0" dirty="0" smtClean="0"/>
              <a:t>identifies the currently open file’s name and contains the control buttons in the upper right corner.</a:t>
            </a:r>
          </a:p>
          <a:p>
            <a:endParaRPr lang="en-US" baseline="0" dirty="0" smtClean="0"/>
          </a:p>
          <a:p>
            <a:r>
              <a:rPr lang="en-US" baseline="0" dirty="0" smtClean="0"/>
              <a:t>The control buttons include the Minimize, the Maximize/Restore Down, and Close buttons. Minimize does not close the application, but reduces it down and places it on the Taskbar. The Maximize/Restore Down button either maximizes a less than maximized window or restores a window to its previous size. The Close button closes the application.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Quick</a:t>
            </a:r>
            <a:r>
              <a:rPr lang="en-US" b="1" baseline="0" dirty="0" smtClean="0"/>
              <a:t> Access Toolbar</a:t>
            </a:r>
            <a:r>
              <a:rPr lang="en-US" baseline="0" dirty="0" smtClean="0"/>
              <a:t>, at the top-left of the Title bar, gives the user access to commonly used features, including the ever popular Undo, the Redo (or Repeat), and the Save buttons. </a:t>
            </a:r>
          </a:p>
          <a:p>
            <a:endParaRPr lang="en-US" baseline="0" dirty="0" smtClean="0"/>
          </a:p>
          <a:p>
            <a:r>
              <a:rPr lang="en-US" baseline="0" dirty="0" smtClean="0"/>
              <a:t>The Quick Access Toolbar can be customized within each application,</a:t>
            </a:r>
            <a:r>
              <a:rPr lang="en-US" dirty="0" smtClean="0"/>
              <a:t> providing</a:t>
            </a:r>
            <a:r>
              <a:rPr lang="en-US" baseline="0" dirty="0" smtClean="0"/>
              <a:t> the user with the option to customize each application’s Quick Access Toolbar to  the commonly used features within that application.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Backstage</a:t>
            </a:r>
            <a:r>
              <a:rPr lang="en-US" baseline="0" dirty="0" smtClean="0"/>
              <a:t> is a new component in Office 2010.</a:t>
            </a:r>
          </a:p>
          <a:p>
            <a:endParaRPr lang="en-US" baseline="0" dirty="0" smtClean="0"/>
          </a:p>
          <a:p>
            <a:r>
              <a:rPr lang="en-US" baseline="0" dirty="0" smtClean="0"/>
              <a:t>With this component, the user is provided with a concise collection of commands related to an open file, such as printing, saving, opening, closing, and sharing the file. </a:t>
            </a:r>
          </a:p>
          <a:p>
            <a:endParaRPr lang="en-US" baseline="0" dirty="0" smtClean="0"/>
          </a:p>
          <a:p>
            <a:r>
              <a:rPr lang="en-US" baseline="0" dirty="0" smtClean="0"/>
              <a:t>You can also view the properties and other information related to the file. </a:t>
            </a:r>
          </a:p>
          <a:p>
            <a:endParaRPr lang="en-US" baseline="0" dirty="0" smtClean="0"/>
          </a:p>
          <a:p>
            <a:r>
              <a:rPr lang="en-US" baseline="0" dirty="0" smtClean="0"/>
              <a:t>A file’s properties include the author, file size, permissions, and date modified. </a:t>
            </a:r>
          </a:p>
          <a:p>
            <a:endParaRPr lang="en-US" baseline="0" dirty="0" smtClean="0"/>
          </a:p>
          <a:p>
            <a:r>
              <a:rPr lang="en-US" baseline="0" dirty="0" smtClean="0"/>
              <a:t>You access Backstage by clicking the File tab.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Ribbon</a:t>
            </a:r>
            <a:r>
              <a:rPr lang="en-US" b="0" dirty="0" smtClean="0"/>
              <a:t> is found beneath the Title</a:t>
            </a:r>
            <a:r>
              <a:rPr lang="en-US" b="0" baseline="0" dirty="0" smtClean="0"/>
              <a:t> bar and contains tabs, groups, and commands. </a:t>
            </a:r>
          </a:p>
          <a:p>
            <a:endParaRPr lang="en-US" b="0" baseline="0" dirty="0" smtClean="0"/>
          </a:p>
          <a:p>
            <a:r>
              <a:rPr lang="en-US" b="0" baseline="0" dirty="0" smtClean="0"/>
              <a:t>Each </a:t>
            </a:r>
            <a:r>
              <a:rPr lang="en-US" b="1" baseline="0" dirty="0" smtClean="0"/>
              <a:t>Tab</a:t>
            </a:r>
            <a:r>
              <a:rPr lang="en-US" b="0" baseline="0" dirty="0" smtClean="0"/>
              <a:t> contains groups of related tasks.</a:t>
            </a:r>
          </a:p>
          <a:p>
            <a:endParaRPr lang="en-US" b="0" baseline="0" dirty="0" smtClean="0"/>
          </a:p>
          <a:p>
            <a:r>
              <a:rPr lang="en-US" b="0" baseline="0" dirty="0" smtClean="0"/>
              <a:t>Each </a:t>
            </a:r>
            <a:r>
              <a:rPr lang="en-US" b="1" baseline="0" dirty="0" smtClean="0"/>
              <a:t>Group</a:t>
            </a:r>
            <a:r>
              <a:rPr lang="en-US" b="0" baseline="0" dirty="0" smtClean="0"/>
              <a:t> is a subset of the Tab that organizes similar tasks together.</a:t>
            </a:r>
          </a:p>
          <a:p>
            <a:endParaRPr lang="en-US" b="0" baseline="0" dirty="0" smtClean="0"/>
          </a:p>
          <a:p>
            <a:r>
              <a:rPr lang="en-US" b="0" baseline="0" dirty="0" smtClean="0"/>
              <a:t>Each </a:t>
            </a:r>
            <a:r>
              <a:rPr lang="en-US" b="1" baseline="0" dirty="0" smtClean="0"/>
              <a:t>Command</a:t>
            </a:r>
            <a:r>
              <a:rPr lang="en-US" b="0" baseline="0" dirty="0" smtClean="0"/>
              <a:t> is a button or area within a Group that you click to perform tasks. </a:t>
            </a:r>
          </a:p>
          <a:p>
            <a:endParaRPr lang="en-US" b="0" baseline="0" dirty="0" smtClean="0"/>
          </a:p>
          <a:p>
            <a:r>
              <a:rPr lang="en-US" b="0" baseline="0" dirty="0" smtClean="0"/>
              <a:t>Because Word, Excel, PowerPoint ,and Access share the common Tab/Ribbon structure, you will quickly and easily learn how to move around within the applications, particularly since many of the applications share the same tabs with many of the same options . Of course, each application will also have  some different Tabs, Groups, and Commands specifically related to the operations of that</a:t>
            </a:r>
            <a:r>
              <a:rPr lang="en-US" b="0" dirty="0" smtClean="0"/>
              <a:t> </a:t>
            </a:r>
            <a:r>
              <a:rPr lang="en-US" b="0" baseline="0" dirty="0" smtClean="0"/>
              <a:t>application.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Although</a:t>
            </a:r>
            <a:r>
              <a:rPr lang="en-US" baseline="0" dirty="0" smtClean="0"/>
              <a:t> the Ribbon will provide quick access to the most common activities , there are less </a:t>
            </a:r>
            <a:r>
              <a:rPr lang="en-US" dirty="0" smtClean="0"/>
              <a:t>frequent</a:t>
            </a:r>
            <a:r>
              <a:rPr lang="en-US" baseline="0" dirty="0" smtClean="0"/>
              <a:t>ly used features, which are still available to the user, but not available on the Ribbon.</a:t>
            </a:r>
          </a:p>
          <a:p>
            <a:endParaRPr lang="en-US" baseline="0" dirty="0" smtClean="0"/>
          </a:p>
          <a:p>
            <a:r>
              <a:rPr lang="en-US" baseline="0" dirty="0" smtClean="0"/>
              <a:t>A </a:t>
            </a:r>
            <a:r>
              <a:rPr lang="en-US" b="1" baseline="0" dirty="0" smtClean="0"/>
              <a:t>dialog box</a:t>
            </a:r>
            <a:r>
              <a:rPr lang="en-US" b="0" baseline="0" dirty="0" smtClean="0"/>
              <a:t> is a window that enables you to make selections or indicate settings extending beyond those available on the Ribbon. </a:t>
            </a:r>
          </a:p>
          <a:p>
            <a:endParaRPr lang="en-US" b="0" baseline="0" dirty="0" smtClean="0"/>
          </a:p>
          <a:p>
            <a:r>
              <a:rPr lang="en-US" b="0" baseline="0" dirty="0" smtClean="0"/>
              <a:t>A </a:t>
            </a:r>
            <a:r>
              <a:rPr lang="en-US" b="1" baseline="0" dirty="0" smtClean="0"/>
              <a:t>Dialog Box Launcher</a:t>
            </a:r>
            <a:r>
              <a:rPr lang="en-US" b="0" baseline="0" dirty="0" smtClean="0"/>
              <a:t> is an icon in Ribbon groups that you can click to open a related dialog box, but it</a:t>
            </a:r>
            <a:r>
              <a:rPr lang="en-US" b="0" dirty="0" smtClean="0"/>
              <a:t> is</a:t>
            </a:r>
            <a:r>
              <a:rPr lang="en-US" b="0" baseline="0" dirty="0" smtClean="0"/>
              <a:t> not available in all groups. </a:t>
            </a:r>
            <a:r>
              <a:rPr lang="en-US" b="0" dirty="0" smtClean="0"/>
              <a:t> </a:t>
            </a:r>
            <a:r>
              <a:rPr lang="en-US" b="0" baseline="0" dirty="0" smtClean="0"/>
              <a:t>For example, Word provides a list of common text styles, but there so many that they cannot easily be viewed on the Ribbon. A </a:t>
            </a:r>
            <a:r>
              <a:rPr lang="en-US" b="1" baseline="0" dirty="0" smtClean="0"/>
              <a:t>gallery</a:t>
            </a:r>
            <a:r>
              <a:rPr lang="en-US" b="0" baseline="0" dirty="0" smtClean="0"/>
              <a:t> provides access</a:t>
            </a:r>
            <a:r>
              <a:rPr lang="en-US" b="0" dirty="0" smtClean="0"/>
              <a:t> </a:t>
            </a:r>
            <a:r>
              <a:rPr lang="en-US" b="0" baseline="0" dirty="0" smtClean="0"/>
              <a:t>to view these additional styles. Also, by moving your mouse over the gallery selections, you can see how your text would appear if you clicked on the selection your mouse is hovering over. This is the </a:t>
            </a:r>
            <a:r>
              <a:rPr lang="en-US" b="1" baseline="0" dirty="0" smtClean="0"/>
              <a:t>Live Preview</a:t>
            </a:r>
            <a:r>
              <a:rPr lang="en-US" b="0" baseline="0" dirty="0" smtClean="0"/>
              <a:t> feature and can save you a great deal of time. </a:t>
            </a:r>
          </a:p>
          <a:p>
            <a:endParaRPr lang="en-US" b="0" baseline="0" dirty="0" smtClean="0"/>
          </a:p>
          <a:p>
            <a:r>
              <a:rPr lang="en-US" b="1" baseline="0" dirty="0" smtClean="0"/>
              <a:t>Contextual tabs</a:t>
            </a:r>
            <a:r>
              <a:rPr lang="en-US" b="0" baseline="0" dirty="0" smtClean="0"/>
              <a:t> are made available when you select a particular object ,such as a table or picture. Contextual tabs appear to the right of the standard tabs and disappear when you click away from the object. </a:t>
            </a:r>
            <a:endParaRPr lang="en-US" b="1"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first components you’ll learn about is how to use Windows Explorer</a:t>
            </a:r>
            <a:r>
              <a:rPr lang="en-US" baseline="0" dirty="0" smtClean="0"/>
              <a:t>.</a:t>
            </a:r>
          </a:p>
          <a:p>
            <a:endParaRPr lang="en-US" baseline="0" dirty="0" smtClean="0"/>
          </a:p>
          <a:p>
            <a:r>
              <a:rPr lang="en-US" baseline="0" dirty="0" smtClean="0"/>
              <a:t>You’ll also learn how to:</a:t>
            </a:r>
          </a:p>
          <a:p>
            <a:pPr>
              <a:buFont typeface="Arial" pitchFamily="34" charset="0"/>
              <a:buChar char="•"/>
            </a:pPr>
            <a:r>
              <a:rPr lang="en-US" baseline="0" dirty="0" smtClean="0"/>
              <a:t>   Work with folders and files, including selecting, copying, and moving multiple files and folders.</a:t>
            </a:r>
          </a:p>
          <a:p>
            <a:pPr>
              <a:buFont typeface="Arial" pitchFamily="34" charset="0"/>
              <a:buChar char="•"/>
            </a:pPr>
            <a:r>
              <a:rPr lang="en-US" baseline="0" dirty="0" smtClean="0"/>
              <a:t>  Identify these common interface components, but how to use them in the different applications.</a:t>
            </a:r>
          </a:p>
          <a:p>
            <a:pPr>
              <a:buFont typeface="Arial" pitchFamily="34" charset="0"/>
              <a:buChar char="•"/>
            </a:pPr>
            <a:r>
              <a:rPr lang="en-US" baseline="0" dirty="0" smtClean="0"/>
              <a:t>  Access Office’s Help feature.</a:t>
            </a:r>
          </a:p>
          <a:p>
            <a:endParaRPr lang="en-US" baseline="0" dirty="0" smtClean="0"/>
          </a:p>
          <a:p>
            <a:r>
              <a:rPr lang="en-US" baseline="0" dirty="0" smtClean="0"/>
              <a:t>Objectives are continued on the next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status</a:t>
            </a:r>
            <a:r>
              <a:rPr lang="en-US" baseline="0" dirty="0" smtClean="0"/>
              <a:t> bar is found at the bottom of an application’s window and contains information relevant</a:t>
            </a:r>
            <a:r>
              <a:rPr lang="en-US" dirty="0" smtClean="0"/>
              <a:t> </a:t>
            </a:r>
            <a:r>
              <a:rPr lang="en-US" baseline="0" dirty="0" smtClean="0"/>
              <a:t>to the open file. </a:t>
            </a:r>
          </a:p>
          <a:p>
            <a:endParaRPr lang="en-US" baseline="0" dirty="0" smtClean="0"/>
          </a:p>
          <a:p>
            <a:r>
              <a:rPr lang="en-US" baseline="0" dirty="0" smtClean="0"/>
              <a:t>It includes tools for changing the view of a file and for changing onscreen file contents. For each application, the status bar is unique, but there are some similarities, such as the Zoom slider and the View options</a:t>
            </a:r>
            <a:r>
              <a:rPr lang="en-US" dirty="0" smtClean="0"/>
              <a:t> (</a:t>
            </a:r>
            <a:r>
              <a:rPr lang="en-US" baseline="0" dirty="0" smtClean="0"/>
              <a:t>although the type of views available will change depending on the application.) </a:t>
            </a:r>
          </a:p>
          <a:p>
            <a:endParaRPr lang="en-US" baseline="0" dirty="0" smtClean="0"/>
          </a:p>
          <a:p>
            <a:r>
              <a:rPr lang="en-US" baseline="0" dirty="0" smtClean="0"/>
              <a:t>Note:  You can also use the View tab on the Ribbon to change the current view or zoom level of an open file.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of the more frustrating aspects of learning a new version of software is that you may not know where the Help option is in the new version. Fortunately, Microsoft provides help for the user in its Windows operating system and in each of its Microsoft Office applications.</a:t>
            </a:r>
          </a:p>
          <a:p>
            <a:endParaRPr lang="en-US" baseline="0" dirty="0" smtClean="0"/>
          </a:p>
          <a:p>
            <a:r>
              <a:rPr lang="en-US" dirty="0" smtClean="0"/>
              <a:t>You can obtain help from Microsoft</a:t>
            </a:r>
            <a:r>
              <a:rPr lang="en-US" baseline="0" dirty="0" smtClean="0"/>
              <a:t> Office applications by clicking on the Help button—the question mark (?) in the top-right corner of the Ribbon. </a:t>
            </a:r>
          </a:p>
          <a:p>
            <a:endParaRPr lang="en-US" baseline="0" dirty="0" smtClean="0"/>
          </a:p>
          <a:p>
            <a:r>
              <a:rPr lang="en-US" baseline="0" dirty="0" smtClean="0"/>
              <a:t>You can also click the File tab to open Backstage and then click Help.  Assistance is available from within a dialog box by clicking the Help button in the top-right corner of the dialog box. </a:t>
            </a:r>
          </a:p>
          <a:p>
            <a:endParaRPr lang="en-US" baseline="0" dirty="0" smtClean="0"/>
          </a:p>
          <a:p>
            <a:r>
              <a:rPr lang="en-US" baseline="0" dirty="0" smtClean="0"/>
              <a:t>In addition, if you move your mouse pointer over any command on the Ribbon, you will see an </a:t>
            </a:r>
            <a:r>
              <a:rPr lang="en-US" b="1" baseline="0" dirty="0" smtClean="0"/>
              <a:t>Enhanced ScreenTip </a:t>
            </a:r>
            <a:r>
              <a:rPr lang="en-US" baseline="0" dirty="0" smtClean="0"/>
              <a:t>providing a brief summary of the command.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Working with files in Microsoft</a:t>
            </a:r>
            <a:r>
              <a:rPr lang="en-US" baseline="0" dirty="0" smtClean="0"/>
              <a:t> Office is easy. </a:t>
            </a:r>
          </a:p>
          <a:p>
            <a:endParaRPr lang="en-US" baseline="0" dirty="0" smtClean="0"/>
          </a:p>
          <a:p>
            <a:r>
              <a:rPr lang="en-US" baseline="0" dirty="0" smtClean="0"/>
              <a:t>After saving a file, you can open it by clicking the File tab and selecting Open. If you have recently worked with a file, you can reopen it from the Recent Documents list, which is displayed when you click Recent on the Backstage. </a:t>
            </a:r>
          </a:p>
          <a:p>
            <a:endParaRPr lang="en-US" dirty="0" smtClean="0"/>
          </a:p>
          <a:p>
            <a:r>
              <a:rPr lang="en-US" baseline="0" dirty="0" smtClean="0"/>
              <a:t>No matter which Microsoft application you’re in, you can open a new or an existing file.</a:t>
            </a:r>
            <a:r>
              <a:rPr lang="en-US" dirty="0" smtClean="0"/>
              <a:t> </a:t>
            </a:r>
            <a:r>
              <a:rPr lang="en-US" baseline="0" dirty="0" smtClean="0"/>
              <a:t>You can select and edit text from a file, and you can also print from that file.</a:t>
            </a:r>
            <a:r>
              <a:rPr lang="en-US" dirty="0" smtClean="0"/>
              <a:t> </a:t>
            </a:r>
            <a:r>
              <a:rPr lang="en-US" baseline="0" dirty="0" smtClean="0"/>
              <a:t>You can also close either the file or the entire application.</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Opening a new file</a:t>
            </a:r>
            <a:r>
              <a:rPr lang="en-US" baseline="0" dirty="0" smtClean="0"/>
              <a:t> can be done from the File tab, from Backstage. From the File tab, just click on New, and then double-click on Blank Document (if you’re in Word), Blank Presentation (if you’re in PowerPoint) or Blank Workbook (if you’re in Excel), or you can single-click on the Blank option and then click Create. </a:t>
            </a:r>
          </a:p>
          <a:p>
            <a:endParaRPr lang="en-US" baseline="0" dirty="0" smtClean="0"/>
          </a:p>
          <a:p>
            <a:r>
              <a:rPr lang="en-US" baseline="0" dirty="0" smtClean="0"/>
              <a:t>Opening an existing file can be done from the Open dialog box, which will give you options on the left side to help you find your file, including the Recent Document list if it is a file</a:t>
            </a:r>
            <a:r>
              <a:rPr lang="en-US" dirty="0" smtClean="0"/>
              <a:t> on which </a:t>
            </a:r>
            <a:r>
              <a:rPr lang="en-US" baseline="0" dirty="0" smtClean="0"/>
              <a:t>you were recently working. </a:t>
            </a:r>
          </a:p>
          <a:p>
            <a:endParaRPr lang="en-US" baseline="0" dirty="0" smtClean="0"/>
          </a:p>
          <a:p>
            <a:r>
              <a:rPr lang="en-US" baseline="0" dirty="0" smtClean="0"/>
              <a:t>In addition, you don’t have to create all files from scratch. All Microsoft Applications have predefined </a:t>
            </a:r>
            <a:r>
              <a:rPr lang="en-US" b="1" baseline="0" dirty="0" smtClean="0"/>
              <a:t>templates</a:t>
            </a:r>
            <a:r>
              <a:rPr lang="en-US" b="0" baseline="0" dirty="0" smtClean="0"/>
              <a:t> that you can access by clicking on the File tab, and then clicking New. A </a:t>
            </a:r>
            <a:r>
              <a:rPr lang="en-US" b="1" baseline="0" dirty="0" smtClean="0"/>
              <a:t>template</a:t>
            </a:r>
            <a:r>
              <a:rPr lang="en-US" b="0" baseline="0" dirty="0" smtClean="0"/>
              <a:t> is a predefined file that you can modify to suit your needs. Templates are divided into categories to help you narrow your search on the particular template you need.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Although you can print your file at any time, it is highly recommended that you use</a:t>
            </a:r>
            <a:r>
              <a:rPr lang="en-US" baseline="0" dirty="0" smtClean="0"/>
              <a:t> </a:t>
            </a:r>
            <a:r>
              <a:rPr lang="en-US" b="1" baseline="0" dirty="0" smtClean="0"/>
              <a:t>Print Preview </a:t>
            </a:r>
            <a:r>
              <a:rPr lang="en-US" baseline="0" dirty="0" smtClean="0"/>
              <a:t>before printing. It’s amazing the amount of paper you can save </a:t>
            </a:r>
            <a:r>
              <a:rPr lang="en-US" dirty="0" smtClean="0"/>
              <a:t>using </a:t>
            </a:r>
            <a:r>
              <a:rPr lang="en-US" baseline="0" dirty="0" smtClean="0"/>
              <a:t>this simple process</a:t>
            </a:r>
            <a:r>
              <a:rPr lang="en-US" dirty="0" smtClean="0"/>
              <a:t>.</a:t>
            </a:r>
            <a:r>
              <a:rPr lang="en-US" baseline="0" dirty="0" smtClean="0"/>
              <a:t> Your file may look good on the screen, but when you Preview the file, you’ll be amazed at how many little things you may find that you want to fix or change before actually printing the final version. Print Preview is available from the File tab.</a:t>
            </a:r>
          </a:p>
          <a:p>
            <a:endParaRPr lang="en-US" baseline="0" dirty="0" smtClean="0"/>
          </a:p>
          <a:p>
            <a:r>
              <a:rPr lang="en-US" baseline="0" dirty="0" smtClean="0"/>
              <a:t>When you are ready to print, Microsoft gives you several options, such as how many copies or which specific pages to print. Backstage view will also provide additional information about your document, such as how the document will print, the margins, the document’s orientation, the size of document, and how many pages to print per sheet.</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Although you can have multiple files (and applications) open at the same time, it is always a good idea to try</a:t>
            </a:r>
            <a:r>
              <a:rPr lang="en-US" baseline="0" dirty="0" smtClean="0"/>
              <a:t> to limit the number of open files because having too many files open at the same time can become overwhelming. </a:t>
            </a:r>
          </a:p>
          <a:p>
            <a:endParaRPr lang="en-US" baseline="0" dirty="0" smtClean="0"/>
          </a:p>
          <a:p>
            <a:r>
              <a:rPr lang="en-US" dirty="0" smtClean="0"/>
              <a:t>You can close an individual file</a:t>
            </a:r>
            <a:r>
              <a:rPr lang="en-US" baseline="0" dirty="0" smtClean="0"/>
              <a:t> by clicking on the File tab, and click on Close.</a:t>
            </a:r>
          </a:p>
          <a:p>
            <a:endParaRPr lang="en-US" baseline="0" dirty="0" smtClean="0"/>
          </a:p>
          <a:p>
            <a:r>
              <a:rPr lang="en-US" baseline="0" dirty="0" smtClean="0"/>
              <a:t>You can close an application and all of its open files at one time by clicking on the File tab, and click on Exit. </a:t>
            </a:r>
          </a:p>
          <a:p>
            <a:endParaRPr lang="en-US" baseline="0" dirty="0" smtClean="0"/>
          </a:p>
          <a:p>
            <a:r>
              <a:rPr lang="en-US" baseline="0" dirty="0" smtClean="0"/>
              <a:t>If you are prompted to save any of the files, make sure you click on Save, otherwise you will lose any changes you made to your file.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latin typeface="+mn-lt"/>
                <a:ea typeface="+mn-ea"/>
                <a:cs typeface="+mn-cs"/>
              </a:rPr>
              <a:t>Home tab groups and tasks in the various applications have similarities and differences.  You will find that you will repeat some tasks often, whether in Word, Excel, or PowerPoint.</a:t>
            </a:r>
          </a:p>
          <a:p>
            <a:endParaRPr lang="en-US" sz="1200" kern="1200" baseline="0" dirty="0" smtClean="0">
              <a:latin typeface="+mn-lt"/>
              <a:ea typeface="+mn-ea"/>
              <a:cs typeface="+mn-cs"/>
            </a:endParaRPr>
          </a:p>
          <a:p>
            <a:r>
              <a:rPr lang="en-US" sz="1200" kern="1200" baseline="0" dirty="0" smtClean="0">
                <a:latin typeface="+mn-lt"/>
                <a:ea typeface="+mn-ea"/>
                <a:cs typeface="+mn-cs"/>
              </a:rPr>
              <a:t>You will frequently want to change the format of numbers or words, selecting a different font or changing font size or color. You might also need to change the alignment of text or worksheet cells. Undoubtedly, you will find a reason to copy or cut items and paste them elsewhere in the document, presentation, or worksheet. And you might want to modify file contents by finding and replacing text. All of those tasks, and more, are found on the Home tab of the Ribbon in Word, Excel, and PowerPoint. The Access interface is unique, sharing little with other Office applications, so this section will not address Access.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33400" y="4267200"/>
            <a:ext cx="5638800" cy="4191000"/>
          </a:xfrm>
        </p:spPr>
        <p:txBody>
          <a:bodyPr>
            <a:normAutofit fontScale="92500" lnSpcReduction="10000"/>
          </a:bodyPr>
          <a:lstStyle/>
          <a:p>
            <a:r>
              <a:rPr lang="en-US" sz="1300" dirty="0" smtClean="0"/>
              <a:t>After</a:t>
            </a:r>
            <a:r>
              <a:rPr lang="en-US" sz="1300" baseline="0" dirty="0" smtClean="0"/>
              <a:t> creating a document, worksheet, or presentation, there will most likely be changes you will want to make to your file.  </a:t>
            </a:r>
            <a:r>
              <a:rPr lang="en-US" sz="1300" dirty="0" smtClean="0"/>
              <a:t>Selecting</a:t>
            </a:r>
            <a:r>
              <a:rPr lang="en-US" sz="1300" baseline="0" dirty="0" smtClean="0"/>
              <a:t> the text you want to change is the first step and there is an easy rule that goes along with this process:  “Select then do.” </a:t>
            </a:r>
          </a:p>
          <a:p>
            <a:r>
              <a:rPr lang="en-US" sz="1300" baseline="0" dirty="0" smtClean="0"/>
              <a:t>The most obvious method of selecting text is clicking and dragging across the text, but there are shortcuts available.</a:t>
            </a:r>
            <a:r>
              <a:rPr lang="en-US" sz="1300" dirty="0" smtClean="0"/>
              <a:t>  </a:t>
            </a:r>
            <a:r>
              <a:rPr lang="en-US" sz="1300" baseline="0" dirty="0" smtClean="0"/>
              <a:t>Some of these include:</a:t>
            </a:r>
          </a:p>
          <a:p>
            <a:pPr lvl="1">
              <a:buFont typeface="Arial" pitchFamily="34" charset="0"/>
              <a:buChar char="•"/>
            </a:pPr>
            <a:r>
              <a:rPr lang="en-US" sz="1300" baseline="0" dirty="0" smtClean="0"/>
              <a:t> to select a word in a Word document, double-click on the word. This will select the word and the following space, but not any punctuation that might follow the word.</a:t>
            </a:r>
          </a:p>
          <a:p>
            <a:pPr lvl="1">
              <a:buFont typeface="Arial" pitchFamily="34" charset="0"/>
              <a:buChar char="•"/>
            </a:pPr>
            <a:r>
              <a:rPr lang="en-US" sz="1300" dirty="0" smtClean="0"/>
              <a:t> t</a:t>
            </a:r>
            <a:r>
              <a:rPr lang="en-US" sz="1300" baseline="0" dirty="0" smtClean="0"/>
              <a:t>o select a line of text, single-click in the left margin next to the line you want to select.</a:t>
            </a:r>
          </a:p>
          <a:p>
            <a:pPr lvl="1">
              <a:buFont typeface="Arial" pitchFamily="34" charset="0"/>
              <a:buChar char="•"/>
            </a:pPr>
            <a:r>
              <a:rPr lang="en-US" sz="1300" dirty="0" smtClean="0"/>
              <a:t> t</a:t>
            </a:r>
            <a:r>
              <a:rPr lang="en-US" sz="1300" baseline="0" dirty="0" smtClean="0"/>
              <a:t>o select a paragraph, double-click anywhere to the left of the paragraph or triple-click anywhere inside the paragraph. </a:t>
            </a:r>
          </a:p>
          <a:p>
            <a:pPr lvl="1">
              <a:buFont typeface="Arial" pitchFamily="34" charset="0"/>
              <a:buChar char="•"/>
            </a:pPr>
            <a:r>
              <a:rPr lang="en-US" sz="1300" dirty="0" smtClean="0"/>
              <a:t> t</a:t>
            </a:r>
            <a:r>
              <a:rPr lang="en-US" sz="1300" baseline="0" dirty="0" smtClean="0"/>
              <a:t>o select the entire document, use the Ctrl+A key combination or triple-click anywhere in the left margin. </a:t>
            </a:r>
          </a:p>
          <a:p>
            <a:endParaRPr lang="en-US" sz="1300" baseline="0" dirty="0" smtClean="0"/>
          </a:p>
          <a:p>
            <a:r>
              <a:rPr lang="en-US" sz="1300" dirty="0" smtClean="0"/>
              <a:t>	Note: T</a:t>
            </a:r>
            <a:r>
              <a:rPr lang="en-US" sz="1300" baseline="0" dirty="0" smtClean="0"/>
              <a:t>he text gives you more shortcuts for selecting text.</a:t>
            </a:r>
          </a:p>
          <a:p>
            <a:endParaRPr lang="en-US" sz="1300" baseline="0" dirty="0" smtClean="0"/>
          </a:p>
          <a:p>
            <a:r>
              <a:rPr lang="en-US" sz="1300" dirty="0" smtClean="0"/>
              <a:t>The </a:t>
            </a:r>
            <a:r>
              <a:rPr lang="en-US" sz="1300" b="1" dirty="0" smtClean="0"/>
              <a:t>Mini</a:t>
            </a:r>
            <a:r>
              <a:rPr lang="en-US" sz="1300" b="1" baseline="0" dirty="0" smtClean="0"/>
              <a:t> toolbar</a:t>
            </a:r>
            <a:r>
              <a:rPr lang="en-US" sz="1300" b="0" baseline="0" dirty="0" smtClean="0"/>
              <a:t> automatically appears after you have selected text. This toolbar provides many of the most commonly used commands for the type of selection you’ve made, depending on the application you’re in. Unlike the Quick Access toolbar, though, the Mini Toolbar is not customizable. To permanently disable the Mini toolbar, click on the File tab, and click Options. Under General, deselect the Show Mini Toolbar and then clic</a:t>
            </a:r>
            <a:r>
              <a:rPr lang="en-US" b="0" baseline="0" dirty="0" smtClean="0"/>
              <a:t>k on OK.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b="1" dirty="0" smtClean="0"/>
              <a:t>font</a:t>
            </a:r>
            <a:r>
              <a:rPr lang="en-US" b="0" dirty="0" smtClean="0"/>
              <a:t> is a character design that includes size, spacing, and shape. Each Office application has a default font, but you can always change</a:t>
            </a:r>
            <a:r>
              <a:rPr lang="en-US" b="0" baseline="0" dirty="0" smtClean="0"/>
              <a:t> the font.</a:t>
            </a:r>
          </a:p>
          <a:p>
            <a:endParaRPr lang="en-US" b="0" baseline="0" dirty="0" smtClean="0"/>
          </a:p>
          <a:p>
            <a:r>
              <a:rPr lang="en-US" b="0" baseline="0" dirty="0" smtClean="0"/>
              <a:t>Other font attributes are boldfacing, italicizing, and font color. Some commands, such as Bold and Italic, are called </a:t>
            </a:r>
            <a:r>
              <a:rPr lang="en-US" b="1" baseline="0" dirty="0" smtClean="0"/>
              <a:t>toggle</a:t>
            </a:r>
            <a:r>
              <a:rPr lang="en-US" b="0" baseline="0" dirty="0" smtClean="0"/>
              <a:t> commands, because when you click on the command, such as Bold, it selects the command, and when you click again on the command, it deselects it.</a:t>
            </a:r>
          </a:p>
          <a:p>
            <a:endParaRPr lang="en-US" b="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648200"/>
          </a:xfrm>
        </p:spPr>
        <p:txBody>
          <a:bodyPr>
            <a:normAutofit lnSpcReduction="10000"/>
          </a:bodyPr>
          <a:lstStyle/>
          <a:p>
            <a:r>
              <a:rPr lang="en-US" dirty="0" smtClean="0"/>
              <a:t>The </a:t>
            </a:r>
            <a:r>
              <a:rPr lang="en-US" b="1" dirty="0" smtClean="0"/>
              <a:t>Clipboard </a:t>
            </a:r>
            <a:r>
              <a:rPr lang="en-US" b="0" dirty="0" smtClean="0"/>
              <a:t>is an Office feature that temporarily holds selections that have been cut or copied</a:t>
            </a:r>
            <a:r>
              <a:rPr lang="en-US" dirty="0" smtClean="0"/>
              <a:t>. </a:t>
            </a:r>
            <a:r>
              <a:rPr lang="en-US" b="0" baseline="0" dirty="0" smtClean="0"/>
              <a:t>Paste does not affect the Clipboard</a:t>
            </a:r>
            <a:r>
              <a:rPr lang="en-US" dirty="0" smtClean="0"/>
              <a:t>. Rather, </a:t>
            </a:r>
            <a:r>
              <a:rPr lang="en-US" b="0" baseline="0" dirty="0" smtClean="0"/>
              <a:t>Paste allows you to paste your selection one or more times in different locations. </a:t>
            </a:r>
          </a:p>
          <a:p>
            <a:endParaRPr lang="en-US" b="0" baseline="0" dirty="0" smtClean="0"/>
          </a:p>
          <a:p>
            <a:r>
              <a:rPr lang="en-US" b="0" baseline="0" dirty="0" smtClean="0"/>
              <a:t>When you cut or copy multiple items within Office applications, you can view the contents of the </a:t>
            </a:r>
            <a:r>
              <a:rPr lang="en-US" b="1" baseline="0" dirty="0" smtClean="0"/>
              <a:t>Clipboard task pane</a:t>
            </a:r>
            <a:r>
              <a:rPr lang="en-US" b="0" baseline="0" dirty="0" smtClean="0"/>
              <a:t> by clicking on the Clipboard down arrow on the Home tab in the Clipboard group. This pane allows you to select which item you want to paste. You can also clear the Clipboard by clicking Clear All. </a:t>
            </a:r>
          </a:p>
          <a:p>
            <a:endParaRPr lang="en-US" b="0" baseline="0" dirty="0" smtClean="0"/>
          </a:p>
          <a:p>
            <a:pPr lvl="1">
              <a:buFont typeface="Arial" pitchFamily="34" charset="0"/>
              <a:buChar char="•"/>
            </a:pPr>
            <a:r>
              <a:rPr lang="en-US" b="0" baseline="0" dirty="0" smtClean="0"/>
              <a:t> When you </a:t>
            </a:r>
            <a:r>
              <a:rPr lang="en-US" b="1" baseline="0" dirty="0" smtClean="0"/>
              <a:t>cut</a:t>
            </a:r>
            <a:r>
              <a:rPr lang="en-US" b="0" baseline="0" dirty="0" smtClean="0"/>
              <a:t> a selection, you remove it from its original location and place it on the Office Clipboard.</a:t>
            </a:r>
          </a:p>
          <a:p>
            <a:endParaRPr lang="en-US" b="0" baseline="0" dirty="0" smtClean="0"/>
          </a:p>
          <a:p>
            <a:pPr lvl="1">
              <a:buFont typeface="Arial" pitchFamily="34" charset="0"/>
              <a:buChar char="•"/>
            </a:pPr>
            <a:r>
              <a:rPr lang="en-US" b="0" baseline="0" dirty="0" smtClean="0"/>
              <a:t> When you </a:t>
            </a:r>
            <a:r>
              <a:rPr lang="en-US" b="1" baseline="0" dirty="0" smtClean="0"/>
              <a:t>copy</a:t>
            </a:r>
            <a:r>
              <a:rPr lang="en-US" b="0" baseline="0" dirty="0" smtClean="0"/>
              <a:t> a selection, you place a copy of the selection on the Office Clipboard, without removing it from its original location.</a:t>
            </a:r>
            <a:endParaRPr lang="en-US" dirty="0" smtClean="0"/>
          </a:p>
          <a:p>
            <a:endParaRPr lang="en-US" dirty="0" smtClean="0"/>
          </a:p>
          <a:p>
            <a:pPr lvl="1">
              <a:buFont typeface="Arial" pitchFamily="34" charset="0"/>
              <a:buChar char="•"/>
            </a:pPr>
            <a:r>
              <a:rPr lang="en-US" dirty="0" smtClean="0"/>
              <a:t> When you </a:t>
            </a:r>
            <a:r>
              <a:rPr lang="en-US" b="1" dirty="0" smtClean="0"/>
              <a:t>paste</a:t>
            </a:r>
            <a:r>
              <a:rPr lang="en-US" b="0" dirty="0" smtClean="0"/>
              <a:t> a selection, you can place the cut or copied selection once</a:t>
            </a:r>
            <a:r>
              <a:rPr lang="en-US" b="0" baseline="0" dirty="0" smtClean="0"/>
              <a:t> or many times in different locations.</a:t>
            </a:r>
          </a:p>
          <a:p>
            <a:endParaRPr lang="en-US" b="0" baseline="0" dirty="0" smtClean="0"/>
          </a:p>
          <a:p>
            <a:r>
              <a:rPr lang="en-US" b="0" baseline="0" dirty="0" smtClean="0"/>
              <a:t>You can cut, copy, and paste from the </a:t>
            </a:r>
            <a:r>
              <a:rPr lang="en-US" b="1" baseline="0" dirty="0" smtClean="0"/>
              <a:t>shortcut menu</a:t>
            </a:r>
            <a:r>
              <a:rPr lang="en-US" b="0" baseline="0" dirty="0" smtClean="0"/>
              <a:t>, which appears when you right-click a the selection. </a:t>
            </a:r>
          </a:p>
          <a:p>
            <a:endParaRPr lang="en-US" b="0" baseline="0" dirty="0" smtClean="0"/>
          </a:p>
          <a:p>
            <a:r>
              <a:rPr lang="en-US" b="0" baseline="0" dirty="0" smtClean="0"/>
              <a:t>The </a:t>
            </a:r>
            <a:r>
              <a:rPr lang="en-US" b="1" baseline="0" dirty="0" smtClean="0"/>
              <a:t>Format Painter</a:t>
            </a:r>
            <a:r>
              <a:rPr lang="en-US" b="0" baseline="0" dirty="0" smtClean="0"/>
              <a:t>, unlike the copy command, copies only the formatting of the text from one location to another. This feature is extremely useful when you want to copy the formatting of a selection, such as a paragraph, to other paragraphs, without copying the text as well.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you’ll learn how to :</a:t>
            </a:r>
          </a:p>
          <a:p>
            <a:pPr>
              <a:buFont typeface="Arial" pitchFamily="34" charset="0"/>
              <a:buChar char="•"/>
            </a:pPr>
            <a:r>
              <a:rPr lang="en-US" dirty="0" smtClean="0"/>
              <a:t>  Work with</a:t>
            </a:r>
            <a:r>
              <a:rPr lang="en-US" baseline="0" dirty="0" smtClean="0"/>
              <a:t> files </a:t>
            </a:r>
            <a:r>
              <a:rPr lang="en-US" baseline="0" dirty="0" smtClean="0">
                <a:latin typeface="Times New Roman"/>
                <a:cs typeface="Times New Roman"/>
              </a:rPr>
              <a:t>─how to </a:t>
            </a:r>
            <a:r>
              <a:rPr lang="en-US" baseline="0" dirty="0" smtClean="0"/>
              <a:t>open and close files, folders, and applications, print a file, and select and edit text within an application.</a:t>
            </a:r>
            <a:endParaRPr lang="en-US" dirty="0" smtClean="0"/>
          </a:p>
          <a:p>
            <a:pPr>
              <a:buFont typeface="Arial" pitchFamily="34" charset="0"/>
              <a:buChar char="•"/>
            </a:pPr>
            <a:r>
              <a:rPr lang="en-US" dirty="0" smtClean="0"/>
              <a:t>  U</a:t>
            </a:r>
            <a:r>
              <a:rPr lang="en-US" baseline="0" dirty="0" smtClean="0"/>
              <a:t>se the Clipboard group tasks.</a:t>
            </a:r>
          </a:p>
          <a:p>
            <a:pPr>
              <a:buFont typeface="Arial" pitchFamily="34" charset="0"/>
              <a:buChar char="•"/>
            </a:pPr>
            <a:r>
              <a:rPr lang="en-US" dirty="0" smtClean="0"/>
              <a:t>  Insert o</a:t>
            </a:r>
            <a:r>
              <a:rPr lang="en-US" baseline="0" dirty="0" smtClean="0"/>
              <a:t>bjects within applications using the Insert tab. </a:t>
            </a:r>
          </a:p>
          <a:p>
            <a:pPr>
              <a:buFont typeface="Arial" pitchFamily="34" charset="0"/>
              <a:buChar char="•"/>
            </a:pPr>
            <a:r>
              <a:rPr lang="en-US" dirty="0" smtClean="0"/>
              <a:t>  Review </a:t>
            </a:r>
            <a:r>
              <a:rPr lang="en-US" baseline="0" dirty="0" smtClean="0"/>
              <a:t>a file and change page settings.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Clipboard </a:t>
            </a:r>
            <a:r>
              <a:rPr lang="en-US" b="0" dirty="0" smtClean="0"/>
              <a:t>is an Office feature that temporarily holds selections that have been cut or copied</a:t>
            </a:r>
            <a:r>
              <a:rPr lang="en-US" b="0" baseline="0" dirty="0" smtClean="0"/>
              <a:t> (paste does not affect the Clipboard). Paste allows you to paste your selection one or more times in different locations. </a:t>
            </a:r>
          </a:p>
          <a:p>
            <a:endParaRPr lang="en-US" b="0" baseline="0" dirty="0" smtClean="0"/>
          </a:p>
          <a:p>
            <a:r>
              <a:rPr lang="en-US" b="0" baseline="0" dirty="0" smtClean="0"/>
              <a:t>When you cut or copy multiple items within Office applications, you can view the contents of the </a:t>
            </a:r>
            <a:r>
              <a:rPr lang="en-US" b="1" baseline="0" dirty="0" smtClean="0"/>
              <a:t>Clipboard task pane</a:t>
            </a:r>
            <a:r>
              <a:rPr lang="en-US" b="0" baseline="0" dirty="0" smtClean="0"/>
              <a:t> by clicking on the Clipboard down arrow on the Home tab in the Clipboard group. This pane allows you to select which item you want to paste. You can also clear the Clipboard by clicking Clear All. </a:t>
            </a:r>
          </a:p>
          <a:p>
            <a:endParaRPr lang="en-US" b="0" baseline="0" dirty="0" smtClean="0"/>
          </a:p>
        </p:txBody>
      </p:sp>
      <p:sp>
        <p:nvSpPr>
          <p:cNvPr id="4" name="Slide Number Placeholder 3"/>
          <p:cNvSpPr>
            <a:spLocks noGrp="1"/>
          </p:cNvSpPr>
          <p:nvPr>
            <p:ph type="sldNum" sz="quarter" idx="10"/>
          </p:nvPr>
        </p:nvSpPr>
        <p:spPr/>
        <p:txBody>
          <a:bodyPr/>
          <a:lstStyle/>
          <a:p>
            <a:fld id="{3BCF846F-A3E5-4C0D-9E2E-DC382416709D}"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When you </a:t>
            </a:r>
            <a:r>
              <a:rPr lang="en-US" b="1" baseline="0" dirty="0" smtClean="0"/>
              <a:t>cut</a:t>
            </a:r>
            <a:r>
              <a:rPr lang="en-US" b="0" baseline="0" dirty="0" smtClean="0"/>
              <a:t> a selection, you remove it from its original location and place it on the Office Clipboard.</a:t>
            </a:r>
          </a:p>
          <a:p>
            <a:endParaRPr lang="en-US" b="0" baseline="0" dirty="0" smtClean="0"/>
          </a:p>
          <a:p>
            <a:r>
              <a:rPr lang="en-US" b="0" baseline="0" dirty="0" smtClean="0"/>
              <a:t>When you </a:t>
            </a:r>
            <a:r>
              <a:rPr lang="en-US" b="1" baseline="0" dirty="0" smtClean="0"/>
              <a:t>copy</a:t>
            </a:r>
            <a:r>
              <a:rPr lang="en-US" b="0" baseline="0" dirty="0" smtClean="0"/>
              <a:t> a selection, you place a copy of the selection on the Office Clipboard, without removing it from its original location.</a:t>
            </a:r>
            <a:endParaRPr lang="en-US" dirty="0" smtClean="0"/>
          </a:p>
          <a:p>
            <a:endParaRPr lang="en-US" dirty="0" smtClean="0"/>
          </a:p>
          <a:p>
            <a:r>
              <a:rPr lang="en-US" dirty="0" smtClean="0"/>
              <a:t>When you </a:t>
            </a:r>
            <a:r>
              <a:rPr lang="en-US" b="1" dirty="0" smtClean="0"/>
              <a:t>paste</a:t>
            </a:r>
            <a:r>
              <a:rPr lang="en-US" b="0" dirty="0" smtClean="0"/>
              <a:t> a selection, you can place the cut or copied selection once</a:t>
            </a:r>
            <a:r>
              <a:rPr lang="en-US" b="0" baseline="0" dirty="0" smtClean="0"/>
              <a:t> or many times in different locations.</a:t>
            </a:r>
          </a:p>
          <a:p>
            <a:endParaRPr lang="en-US" b="0" baseline="0" dirty="0" smtClean="0"/>
          </a:p>
          <a:p>
            <a:r>
              <a:rPr lang="en-US" b="0" baseline="0" dirty="0" smtClean="0"/>
              <a:t>The </a:t>
            </a:r>
            <a:r>
              <a:rPr lang="en-US" b="1" baseline="0" dirty="0" smtClean="0"/>
              <a:t>Format Painter</a:t>
            </a:r>
            <a:r>
              <a:rPr lang="en-US" b="0" baseline="0" dirty="0" smtClean="0"/>
              <a:t>, unlike the copy command, copies only the formatting of the text from one location to another. This feature is extremely useful when you want to copy the formatting of a selection, such as a paragraph, to other paragraphs, without copying the text as well. </a:t>
            </a:r>
          </a:p>
          <a:p>
            <a:endParaRPr lang="en-US" b="0" baseline="0" dirty="0" smtClean="0"/>
          </a:p>
          <a:p>
            <a:r>
              <a:rPr lang="en-US" b="0" baseline="0" dirty="0" smtClean="0"/>
              <a:t>You can cut, copy, and paste from the </a:t>
            </a:r>
            <a:r>
              <a:rPr lang="en-US" b="1" baseline="0" dirty="0" smtClean="0"/>
              <a:t>shortcut menu</a:t>
            </a:r>
            <a:r>
              <a:rPr lang="en-US" b="0" baseline="0" dirty="0" smtClean="0"/>
              <a:t>, which appears when you right-click a the selection.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1" baseline="0" dirty="0" smtClean="0"/>
              <a:t>Editing Group </a:t>
            </a:r>
            <a:r>
              <a:rPr lang="en-US" baseline="0" dirty="0" smtClean="0"/>
              <a:t>contains tasks that include the Find button, Replace button, and Select buttons. </a:t>
            </a:r>
          </a:p>
          <a:p>
            <a:endParaRPr lang="en-US" baseline="0" dirty="0" smtClean="0"/>
          </a:p>
          <a:p>
            <a:r>
              <a:rPr lang="en-US" baseline="0" dirty="0" smtClean="0"/>
              <a:t>At times, you will find it necessary to locate certain words;</a:t>
            </a:r>
            <a:r>
              <a:rPr lang="en-US" dirty="0" smtClean="0"/>
              <a:t> for instance, you may want to replace </a:t>
            </a:r>
            <a:r>
              <a:rPr lang="en-US" baseline="0" dirty="0" smtClean="0"/>
              <a:t>a maiden name with a married name. You can do this with the </a:t>
            </a:r>
            <a:r>
              <a:rPr lang="en-US" b="1" baseline="0" dirty="0" smtClean="0"/>
              <a:t>Find</a:t>
            </a:r>
            <a:r>
              <a:rPr lang="en-US" baseline="0" dirty="0" smtClean="0"/>
              <a:t> and </a:t>
            </a:r>
            <a:r>
              <a:rPr lang="en-US" b="1" baseline="0" dirty="0" smtClean="0"/>
              <a:t>Replace </a:t>
            </a:r>
            <a:r>
              <a:rPr lang="en-US" b="0" baseline="0" dirty="0" smtClean="0"/>
              <a:t>buttons. </a:t>
            </a:r>
            <a:r>
              <a:rPr lang="en-US" baseline="0" dirty="0" smtClean="0"/>
              <a:t>The Find button will locate the characters you place in the text box. You then type the replacement text in the</a:t>
            </a:r>
            <a:r>
              <a:rPr lang="en-US" dirty="0" smtClean="0"/>
              <a:t> </a:t>
            </a:r>
            <a:r>
              <a:rPr lang="en-US" baseline="0" dirty="0" smtClean="0"/>
              <a:t>Replace textbox. You have the option to check each word by clicking on </a:t>
            </a:r>
            <a:r>
              <a:rPr lang="en-US" b="1" baseline="0" dirty="0" smtClean="0"/>
              <a:t>Find Next </a:t>
            </a:r>
            <a:r>
              <a:rPr lang="en-US" baseline="0" dirty="0" smtClean="0"/>
              <a:t>and </a:t>
            </a:r>
            <a:r>
              <a:rPr lang="en-US" b="1" baseline="0" dirty="0" smtClean="0"/>
              <a:t>Replace</a:t>
            </a:r>
            <a:r>
              <a:rPr lang="en-US" baseline="0" dirty="0" smtClean="0"/>
              <a:t> or to select </a:t>
            </a:r>
            <a:r>
              <a:rPr lang="en-US" b="1" baseline="0" dirty="0" smtClean="0"/>
              <a:t>Replace All</a:t>
            </a:r>
            <a:r>
              <a:rPr lang="en-US" b="0" baseline="0" dirty="0" smtClean="0"/>
              <a:t>,</a:t>
            </a:r>
            <a:r>
              <a:rPr lang="en-US" b="1" baseline="0" dirty="0" smtClean="0"/>
              <a:t> </a:t>
            </a:r>
            <a:r>
              <a:rPr lang="en-US" baseline="0" dirty="0" smtClean="0"/>
              <a:t>which will replace all of the occurrences without you having to check each one. </a:t>
            </a:r>
          </a:p>
          <a:p>
            <a:endParaRPr lang="en-US" b="1" dirty="0" smtClean="0"/>
          </a:p>
          <a:p>
            <a:r>
              <a:rPr lang="en-US" b="1" baseline="0" dirty="0" smtClean="0"/>
              <a:t>Caution</a:t>
            </a:r>
            <a:r>
              <a:rPr lang="en-US" baseline="0" dirty="0" smtClean="0"/>
              <a:t>: when using the Replace All button, make sure you’ve typed in exactly what you want to replace, otherwise you may find yourself repeating the process to fix things you didn’t intend to replace. Be as specific as possible. As an example, avoid typing in something like “the” to replace it with “an” because ,unless you specify </a:t>
            </a:r>
            <a:r>
              <a:rPr lang="en-US" b="1" baseline="0" dirty="0" smtClean="0"/>
              <a:t>whole words only</a:t>
            </a:r>
            <a:r>
              <a:rPr lang="en-US" b="0" baseline="0" dirty="0" smtClean="0"/>
              <a:t>, you’ll replace every occurrence of “the” with “an”.  This would  include</a:t>
            </a:r>
            <a:r>
              <a:rPr lang="en-US" b="0" dirty="0" smtClean="0"/>
              <a:t> instances where</a:t>
            </a:r>
            <a:r>
              <a:rPr lang="en-US" b="0" baseline="0" dirty="0" smtClean="0"/>
              <a:t> “the” is a part of a word, such as “there.” In that case, the resulting word would be “anre.”  Then you would have to Undo and begin again.</a:t>
            </a:r>
            <a:endParaRPr lang="en-US" baseline="0" dirty="0" smtClean="0"/>
          </a:p>
          <a:p>
            <a:endParaRPr lang="en-US" baseline="0" dirty="0" smtClean="0"/>
          </a:p>
          <a:p>
            <a:r>
              <a:rPr lang="en-US" baseline="0" dirty="0" smtClean="0"/>
              <a:t>The </a:t>
            </a:r>
            <a:r>
              <a:rPr lang="en-US" b="1" baseline="0" dirty="0" smtClean="0"/>
              <a:t>Select</a:t>
            </a:r>
            <a:r>
              <a:rPr lang="en-US" baseline="0" dirty="0" smtClean="0"/>
              <a:t> command allows you to select objects, such as pictures, to move them, copy them, or delete them.</a:t>
            </a:r>
            <a:endParaRPr lang="en-US"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Insert tab</a:t>
            </a:r>
            <a:r>
              <a:rPr lang="en-US" b="0" dirty="0" smtClean="0"/>
              <a:t> allows</a:t>
            </a:r>
            <a:r>
              <a:rPr lang="en-US" b="0" baseline="0" dirty="0" smtClean="0"/>
              <a:t> the user to insert, or add, items into a file. Each application has its own set of commands for insertion.  Word , for instance,</a:t>
            </a:r>
            <a:r>
              <a:rPr lang="en-US" b="0" dirty="0" smtClean="0"/>
              <a:t> </a:t>
            </a:r>
            <a:r>
              <a:rPr lang="en-US" b="0" baseline="0" dirty="0" smtClean="0"/>
              <a:t>is generally text related, whereas Excel’s Insert tab is focused on inserting items, such as charts and tables. </a:t>
            </a:r>
          </a:p>
          <a:p>
            <a:endParaRPr lang="en-US" b="0" baseline="0" dirty="0" smtClean="0"/>
          </a:p>
          <a:p>
            <a:r>
              <a:rPr lang="en-US" b="0" baseline="0" dirty="0" smtClean="0"/>
              <a:t>In spite of differences among the applications, they share the </a:t>
            </a:r>
            <a:r>
              <a:rPr lang="en-US" b="1" baseline="0" dirty="0" smtClean="0"/>
              <a:t>Illustrations</a:t>
            </a:r>
            <a:r>
              <a:rPr lang="en-US" b="0" baseline="0" dirty="0" smtClean="0"/>
              <a:t> group, which allows the user to insert pictures, clip art, shapes, SmartArt, and other objects.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of</a:t>
            </a:r>
            <a:r>
              <a:rPr lang="en-US" baseline="0" dirty="0" smtClean="0"/>
              <a:t> these items are considered objects and, as such, can be inserted into your files using the Insert tab.</a:t>
            </a:r>
          </a:p>
          <a:p>
            <a:endParaRPr lang="en-US" baseline="0" dirty="0" smtClean="0"/>
          </a:p>
          <a:p>
            <a:r>
              <a:rPr lang="en-US" baseline="0" dirty="0" smtClean="0"/>
              <a:t>When an object is selected, handles surround the object making the object active. These handles allow you to change or modify the object. To deselect the object, simply click anywhere else in the file away from the selected object.</a:t>
            </a:r>
          </a:p>
          <a:p>
            <a:endParaRPr lang="en-US" baseline="0" dirty="0" smtClean="0"/>
          </a:p>
          <a:p>
            <a:r>
              <a:rPr lang="en-US" b="1" baseline="0" dirty="0" smtClean="0"/>
              <a:t>Pictures</a:t>
            </a:r>
            <a:r>
              <a:rPr lang="en-US" baseline="0" dirty="0" smtClean="0"/>
              <a:t>, graphic files, are retrieved from storage media and placed in an Office project.</a:t>
            </a:r>
          </a:p>
          <a:p>
            <a:endParaRPr lang="en-US" baseline="0" dirty="0" smtClean="0"/>
          </a:p>
          <a:p>
            <a:r>
              <a:rPr lang="en-US" b="1" baseline="0" dirty="0" smtClean="0"/>
              <a:t>Clip art </a:t>
            </a:r>
            <a:r>
              <a:rPr lang="en-US" baseline="0" dirty="0" smtClean="0"/>
              <a:t>is an electronic illustration that can be inserted into an Office project. Microsoft Office has a huge library of clip art included with each Office installation, but you can also access clip art from the Web as well. </a:t>
            </a:r>
          </a:p>
          <a:p>
            <a:endParaRPr lang="en-US" baseline="0" dirty="0" smtClean="0"/>
          </a:p>
          <a:p>
            <a:r>
              <a:rPr lang="en-US" b="1" baseline="0" dirty="0" smtClean="0"/>
              <a:t>Shapes</a:t>
            </a:r>
            <a:r>
              <a:rPr lang="en-US" baseline="0" dirty="0" smtClean="0"/>
              <a:t>, </a:t>
            </a:r>
            <a:r>
              <a:rPr lang="en-US" b="1" baseline="0" dirty="0" smtClean="0"/>
              <a:t>Screenshots</a:t>
            </a:r>
            <a:r>
              <a:rPr lang="en-US" baseline="0" dirty="0" smtClean="0"/>
              <a:t> and </a:t>
            </a:r>
            <a:r>
              <a:rPr lang="en-US" b="1" baseline="0" dirty="0" smtClean="0"/>
              <a:t>SmartArt</a:t>
            </a:r>
            <a:r>
              <a:rPr lang="en-US" baseline="0" dirty="0" smtClean="0"/>
              <a:t> are other objects that can be inserted into a file and can be changed or modified by the user.</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latin typeface="+mn-lt"/>
                <a:ea typeface="+mn-ea"/>
                <a:cs typeface="+mn-cs"/>
              </a:rPr>
              <a:t>After an object has been inserted, you can click the object to select it or click anywhere outside the object to deselect it. When an object is selected, a border of small dots, or “handles,” surrounds it, appearing at each corner and in the middle of each side.</a:t>
            </a:r>
          </a:p>
          <a:p>
            <a:endParaRPr lang="en-US" sz="1200" kern="1200" baseline="0" dirty="0" smtClean="0">
              <a:latin typeface="+mn-lt"/>
              <a:ea typeface="+mn-ea"/>
              <a:cs typeface="+mn-cs"/>
            </a:endParaRPr>
          </a:p>
          <a:p>
            <a:r>
              <a:rPr lang="en-US" sz="1200" kern="1200" baseline="0" dirty="0" smtClean="0">
                <a:latin typeface="+mn-lt"/>
                <a:ea typeface="+mn-ea"/>
                <a:cs typeface="+mn-cs"/>
              </a:rPr>
              <a:t>Unless an object is selected, you cannot change or modify it. Once an object is selected, the Ribbon expands to include one or more contextual tabs that relate to the object and allow you to modify and manage it.</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latin typeface="+mn-lt"/>
                <a:ea typeface="+mn-ea"/>
                <a:cs typeface="+mn-cs"/>
              </a:rPr>
              <a:t>A large library </a:t>
            </a:r>
            <a:r>
              <a:rPr lang="en-US" sz="1200" b="0" i="0" kern="1200" baseline="0" dirty="0" smtClean="0">
                <a:latin typeface="+mn-lt"/>
                <a:ea typeface="+mn-ea"/>
                <a:cs typeface="+mn-cs"/>
              </a:rPr>
              <a:t>of clip art is included with each Office installation.   Office.com, an online resource providing additional </a:t>
            </a:r>
            <a:r>
              <a:rPr lang="en-US" sz="1200" kern="1200" baseline="0" dirty="0" smtClean="0">
                <a:latin typeface="+mn-lt"/>
                <a:ea typeface="+mn-ea"/>
                <a:cs typeface="+mn-cs"/>
              </a:rPr>
              <a:t>clip art and Office support, is also available from within each Office application. </a:t>
            </a:r>
          </a:p>
          <a:p>
            <a:endParaRPr lang="en-US" sz="1200" kern="1200" baseline="0" dirty="0" smtClean="0">
              <a:latin typeface="+mn-lt"/>
              <a:ea typeface="+mn-ea"/>
              <a:cs typeface="+mn-cs"/>
            </a:endParaRPr>
          </a:p>
          <a:p>
            <a:r>
              <a:rPr lang="en-US" sz="1200" kern="1200" baseline="0" dirty="0" smtClean="0">
                <a:latin typeface="+mn-lt"/>
                <a:ea typeface="+mn-ea"/>
                <a:cs typeface="+mn-cs"/>
              </a:rPr>
              <a:t>To explore available clip art, click the Insert tab within an Office program, and then click Clip Art in the Illustrations group (or the Images group in PowerPoint).</a:t>
            </a:r>
          </a:p>
          <a:p>
            <a:endParaRPr lang="en-US" sz="1200" kern="1200" baseline="0" dirty="0" smtClean="0">
              <a:latin typeface="+mn-lt"/>
              <a:ea typeface="+mn-ea"/>
              <a:cs typeface="+mn-cs"/>
            </a:endParaRPr>
          </a:p>
          <a:p>
            <a:r>
              <a:rPr lang="en-US" sz="1200" kern="1200" baseline="0" dirty="0" smtClean="0">
                <a:latin typeface="+mn-lt"/>
                <a:ea typeface="+mn-ea"/>
                <a:cs typeface="+mn-cs"/>
              </a:rPr>
              <a:t>Once you have opened the Clip Art task pane, </a:t>
            </a:r>
            <a:r>
              <a:rPr lang="en-US" sz="1200" i="0" kern="1200" baseline="0" dirty="0" smtClean="0">
                <a:latin typeface="+mn-lt"/>
                <a:ea typeface="+mn-ea"/>
                <a:cs typeface="+mn-cs"/>
              </a:rPr>
              <a:t>you can click in the Search for box and type in a search term, such as money. To limit the results to a particular media type, click the arrow beside the Results should be box, and make a selection.   Then, click Go to initiate the search.  Once entered the clip art into your file, y</a:t>
            </a:r>
            <a:r>
              <a:rPr lang="en-US" sz="1200" kern="1200" baseline="0" dirty="0" smtClean="0">
                <a:latin typeface="+mn-lt"/>
                <a:ea typeface="+mn-ea"/>
                <a:cs typeface="+mn-cs"/>
              </a:rPr>
              <a:t>ou can resize and move it just as you would a picture.</a:t>
            </a:r>
            <a:endParaRPr lang="en-US" i="0"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you finish editing a file or while you’re editing the file, you </a:t>
            </a:r>
            <a:r>
              <a:rPr lang="en-US" dirty="0" smtClean="0"/>
              <a:t> s</a:t>
            </a:r>
            <a:r>
              <a:rPr lang="en-US" baseline="0" dirty="0" smtClean="0"/>
              <a:t>hould</a:t>
            </a:r>
            <a:r>
              <a:rPr lang="en-US" dirty="0" smtClean="0"/>
              <a:t> </a:t>
            </a:r>
            <a:r>
              <a:rPr lang="en-US" baseline="0" dirty="0" smtClean="0"/>
              <a:t>check to see if spelling or grammatical errors exist.</a:t>
            </a:r>
          </a:p>
          <a:p>
            <a:endParaRPr lang="en-US" baseline="0" dirty="0" smtClean="0"/>
          </a:p>
        </p:txBody>
      </p:sp>
      <p:sp>
        <p:nvSpPr>
          <p:cNvPr id="4" name="Slide Number Placeholder 3"/>
          <p:cNvSpPr>
            <a:spLocks noGrp="1"/>
          </p:cNvSpPr>
          <p:nvPr>
            <p:ph type="sldNum" sz="quarter" idx="10"/>
          </p:nvPr>
        </p:nvSpPr>
        <p:spPr/>
        <p:txBody>
          <a:bodyPr/>
          <a:lstStyle/>
          <a:p>
            <a:fld id="{3BCF846F-A3E5-4C0D-9E2E-DC382416709D}"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a:t>
            </a:r>
            <a:r>
              <a:rPr lang="en-US" b="1" baseline="0" dirty="0" smtClean="0"/>
              <a:t>Spelling</a:t>
            </a:r>
            <a:r>
              <a:rPr lang="en-US" baseline="0" dirty="0" smtClean="0"/>
              <a:t> feature will find words that it does not recognize, not necessarily indicating that the word is misspelled. </a:t>
            </a:r>
          </a:p>
          <a:p>
            <a:endParaRPr lang="en-US" baseline="0" dirty="0" smtClean="0"/>
          </a:p>
          <a:p>
            <a:r>
              <a:rPr lang="en-US" baseline="0" dirty="0" smtClean="0"/>
              <a:t>The </a:t>
            </a:r>
            <a:r>
              <a:rPr lang="en-US" b="1" baseline="0" dirty="0" smtClean="0"/>
              <a:t>Grammar </a:t>
            </a:r>
            <a:r>
              <a:rPr lang="en-US" baseline="0" dirty="0" smtClean="0"/>
              <a:t>checker will help find grammatical and stylistic errors in your text. You can also customize the options you want the Grammar and Style check to search for by clicking on the Options button at the bottom of the Spelling window.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Caution</a:t>
            </a:r>
            <a:r>
              <a:rPr lang="en-US" baseline="0" dirty="0" smtClean="0"/>
              <a:t>:  The Spelling and Grammar features will not find everything that is incorrect with your file. </a:t>
            </a:r>
            <a:r>
              <a:rPr lang="en-US" dirty="0" smtClean="0"/>
              <a:t>Do not depend solely on Microsoft’s Spelling and Grammar checker to find all errors</a:t>
            </a:r>
            <a:r>
              <a:rPr lang="en-US" baseline="0" dirty="0" smtClean="0"/>
              <a:t>, particularly with respect to word usage</a:t>
            </a:r>
            <a:r>
              <a:rPr lang="en-US" dirty="0" smtClean="0"/>
              <a:t>. </a:t>
            </a:r>
            <a:r>
              <a:rPr lang="en-US" b="1" baseline="0" dirty="0" smtClean="0"/>
              <a:t>You</a:t>
            </a:r>
            <a:r>
              <a:rPr lang="en-US" baseline="0" dirty="0" smtClean="0"/>
              <a:t> are the final authority when it comes to proofreading. </a:t>
            </a:r>
          </a:p>
          <a:p>
            <a:endParaRPr lang="en-US" baseline="0" dirty="0" smtClean="0"/>
          </a:p>
          <a:p>
            <a:r>
              <a:rPr lang="en-US" baseline="0" dirty="0" smtClean="0"/>
              <a:t>The </a:t>
            </a:r>
            <a:r>
              <a:rPr lang="en-US" b="1" baseline="0" dirty="0" smtClean="0"/>
              <a:t>Thesaurus</a:t>
            </a:r>
            <a:r>
              <a:rPr lang="en-US" baseline="0" dirty="0" smtClean="0"/>
              <a:t> will help you find synonyms and antonyms to words. You may be overusing a particular word and want to find another word that is still suitable, but different. The Thesaurus can help you look for similar words, but when in doubt, make sure you look up the word you want to replace your original word with to make sure the meanings are the same. Don’t just go for the polysyllabic word to impress your reader (or teacher); make sure you know what the word means!</a:t>
            </a:r>
            <a:endParaRPr lang="en-US"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Word and Excel, the Page Layout</a:t>
            </a:r>
            <a:r>
              <a:rPr lang="en-US" baseline="0" dirty="0" smtClean="0"/>
              <a:t> Tab provides access to a full range of options.</a:t>
            </a:r>
          </a:p>
          <a:p>
            <a:endParaRPr lang="en-US" baseline="0" dirty="0" smtClean="0"/>
          </a:p>
          <a:p>
            <a:r>
              <a:rPr lang="en-US" baseline="0" dirty="0" smtClean="0"/>
              <a:t>For example, in Microsoft Word, you can change margin settings, page orientation, column format, insert breaks, and include hyphenation all from the </a:t>
            </a:r>
            <a:r>
              <a:rPr lang="en-US" b="1" baseline="0" dirty="0" smtClean="0"/>
              <a:t>Page Setup </a:t>
            </a:r>
            <a:r>
              <a:rPr lang="en-US" baseline="0" dirty="0" smtClean="0"/>
              <a:t>group.</a:t>
            </a:r>
          </a:p>
          <a:p>
            <a:endParaRPr lang="en-US" baseline="0" dirty="0" smtClean="0"/>
          </a:p>
          <a:p>
            <a:r>
              <a:rPr lang="en-US" baseline="0" dirty="0" smtClean="0"/>
              <a:t>In Excel, you can also change margins and page orientation, but you can also change the size of your printout, change the print area, include page breaks, apply</a:t>
            </a:r>
            <a:r>
              <a:rPr lang="en-US" dirty="0" smtClean="0"/>
              <a:t> a</a:t>
            </a:r>
            <a:r>
              <a:rPr lang="en-US" baseline="0" dirty="0" smtClean="0"/>
              <a:t> background, and include repeating print titles. </a:t>
            </a:r>
          </a:p>
          <a:p>
            <a:endParaRPr lang="en-US" baseline="0" dirty="0" smtClean="0"/>
          </a:p>
          <a:p>
            <a:r>
              <a:rPr lang="en-US" baseline="0" dirty="0" smtClean="0"/>
              <a:t>While the Page Setup group provides the most commonly used page options, options that are unique to each application can be found under the </a:t>
            </a:r>
            <a:r>
              <a:rPr lang="en-US" b="1" baseline="0" dirty="0" smtClean="0"/>
              <a:t>Page Setup Dialog Box Launcher</a:t>
            </a:r>
            <a:r>
              <a:rPr lang="en-US" b="0" baseline="0" dirty="0" smtClean="0"/>
              <a:t>. For example, in Microsoft Excel, you can insert Headers and Footers, print gridlines, and center horizontally and vertically. While some of these options are also available in Word, some are not, so each Page Setup Dialog Box Launcher is unique to its application.</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Windows Explorer </a:t>
            </a:r>
            <a:r>
              <a:rPr lang="en-US" dirty="0" smtClean="0"/>
              <a:t>is where you manage files and folders and view and</a:t>
            </a:r>
            <a:r>
              <a:rPr lang="en-US" baseline="0" dirty="0" smtClean="0"/>
              <a:t> access the</a:t>
            </a:r>
            <a:r>
              <a:rPr lang="en-US" dirty="0" smtClean="0"/>
              <a:t> contents of your</a:t>
            </a:r>
            <a:r>
              <a:rPr lang="en-US" baseline="0" dirty="0" smtClean="0"/>
              <a:t> storage media. </a:t>
            </a:r>
          </a:p>
          <a:p>
            <a:endParaRPr lang="en-US" baseline="0" dirty="0" smtClean="0"/>
          </a:p>
          <a:p>
            <a:r>
              <a:rPr lang="en-US" baseline="0" dirty="0" smtClean="0"/>
              <a:t>The purpose of a computer </a:t>
            </a:r>
            <a:r>
              <a:rPr lang="en-US" b="1" baseline="0" dirty="0" smtClean="0"/>
              <a:t>folder</a:t>
            </a:r>
            <a:r>
              <a:rPr lang="en-US" baseline="0" dirty="0" smtClean="0"/>
              <a:t> is to help you organize your data in labeled storage locations. The storage locations store related files for easy retrieval. </a:t>
            </a:r>
          </a:p>
          <a:p>
            <a:endParaRPr lang="en-US" baseline="0" dirty="0" smtClean="0"/>
          </a:p>
          <a:p>
            <a:r>
              <a:rPr lang="en-US" baseline="0" dirty="0" smtClean="0"/>
              <a:t>A folder structure can occur across several levels;</a:t>
            </a:r>
            <a:r>
              <a:rPr lang="en-US" dirty="0" smtClean="0"/>
              <a:t> i</a:t>
            </a:r>
            <a:r>
              <a:rPr lang="en-US" baseline="0" dirty="0" smtClean="0"/>
              <a:t>n other words, you can create folders within folders within folders, etc. These folders within folders are called </a:t>
            </a:r>
            <a:r>
              <a:rPr lang="en-US" b="1" baseline="0" dirty="0" smtClean="0"/>
              <a:t>subfolders</a:t>
            </a:r>
            <a:r>
              <a:rPr lang="en-US" b="0" baseline="0" dirty="0" smtClean="0"/>
              <a:t> and can be arranged according to each folder’s purpose. </a:t>
            </a:r>
          </a:p>
          <a:p>
            <a:endParaRPr lang="en-US" b="0" baseline="0" dirty="0" smtClean="0"/>
          </a:p>
          <a:p>
            <a:r>
              <a:rPr lang="en-US" b="0" baseline="0" dirty="0" smtClean="0"/>
              <a:t>Windows 7 introduced the concept of </a:t>
            </a:r>
            <a:r>
              <a:rPr lang="en-US" b="1" baseline="0" dirty="0" smtClean="0"/>
              <a:t>libraries</a:t>
            </a:r>
            <a:r>
              <a:rPr lang="en-US" b="0" baseline="0" dirty="0" smtClean="0"/>
              <a:t>, which are folders that gather files from different locations and display the files as if they were all saved within a single folder, no matter where they are actually stored. </a:t>
            </a:r>
            <a:endParaRPr lang="en-US" baseline="0" dirty="0" smtClean="0"/>
          </a:p>
          <a:p>
            <a:endParaRPr lang="en-US" dirty="0" smtClean="0"/>
          </a:p>
          <a:p>
            <a:r>
              <a:rPr lang="en-US" dirty="0" smtClean="0"/>
              <a:t>To access the Windows Explorer interface, you can either:</a:t>
            </a:r>
          </a:p>
          <a:p>
            <a:pPr marL="228600" indent="-228600">
              <a:buAutoNum type="arabicPeriod"/>
            </a:pPr>
            <a:r>
              <a:rPr lang="en-US" dirty="0" smtClean="0"/>
              <a:t>Click</a:t>
            </a:r>
            <a:r>
              <a:rPr lang="en-US" baseline="0" dirty="0" smtClean="0"/>
              <a:t> the Windows Explorer button on the Taskbar ,or</a:t>
            </a:r>
          </a:p>
          <a:p>
            <a:pPr marL="228600" indent="-228600">
              <a:buAutoNum type="arabicPeriod"/>
            </a:pPr>
            <a:r>
              <a:rPr lang="en-US" baseline="0" dirty="0" smtClean="0"/>
              <a:t>Right-click the Start Button and click Open Windows Explorer.</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chapter, the user is</a:t>
            </a:r>
            <a:r>
              <a:rPr lang="en-US" baseline="0" dirty="0" smtClean="0"/>
              <a:t> introduced to Office Fundamentals, primarily the common user interface, which makes moving between applications easy. The common user interface introduced the Title bar, Tabs, the Ribbon, Groups, Commands, and the Status bar and how to use them in the different applications. </a:t>
            </a:r>
          </a:p>
          <a:p>
            <a:endParaRPr lang="en-US" baseline="0" dirty="0" smtClean="0"/>
          </a:p>
          <a:p>
            <a:r>
              <a:rPr lang="en-US" baseline="0" dirty="0" smtClean="0"/>
              <a:t>Windows Explorer is also presented showing users how to copy, rename, and delete files and folders. Users are also shown how to collect related files and folders into libraries, making accessing related files and folders much easier than just depending on how they are stored or where they are stored.</a:t>
            </a:r>
          </a:p>
          <a:p>
            <a:endParaRPr lang="en-US" baseline="0" dirty="0" smtClean="0"/>
          </a:p>
          <a:p>
            <a:r>
              <a:rPr lang="en-US" baseline="0" dirty="0" smtClean="0"/>
              <a:t>Users are also introduced to the basics of creating and editing files and how to insert objects into their files using the concepts covered in the common user interface.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Among the components available</a:t>
            </a:r>
            <a:r>
              <a:rPr lang="en-US" baseline="0" dirty="0" smtClean="0"/>
              <a:t> from the Windows Explorer Interface is the </a:t>
            </a:r>
            <a:r>
              <a:rPr lang="en-US" b="1" baseline="0" dirty="0" smtClean="0"/>
              <a:t>Navigation Pane</a:t>
            </a:r>
            <a:r>
              <a:rPr lang="en-US" baseline="0" dirty="0" smtClean="0"/>
              <a:t>.</a:t>
            </a:r>
          </a:p>
          <a:p>
            <a:endParaRPr lang="en-US" baseline="0" dirty="0" smtClean="0"/>
          </a:p>
          <a:p>
            <a:r>
              <a:rPr lang="en-US" baseline="0" dirty="0" smtClean="0"/>
              <a:t>The </a:t>
            </a:r>
            <a:r>
              <a:rPr lang="en-US" b="1" baseline="0" dirty="0" smtClean="0"/>
              <a:t>Forward</a:t>
            </a:r>
            <a:r>
              <a:rPr lang="en-US" baseline="0" dirty="0" smtClean="0"/>
              <a:t> and </a:t>
            </a:r>
            <a:r>
              <a:rPr lang="en-US" b="1" baseline="0" dirty="0" smtClean="0"/>
              <a:t>Back</a:t>
            </a:r>
            <a:r>
              <a:rPr lang="en-US" baseline="0" dirty="0" smtClean="0"/>
              <a:t> buttons provide access to previously opened folders or libraries.</a:t>
            </a:r>
          </a:p>
          <a:p>
            <a:endParaRPr lang="en-US" baseline="0" dirty="0" smtClean="0"/>
          </a:p>
          <a:p>
            <a:r>
              <a:rPr lang="en-US" baseline="0" dirty="0" smtClean="0"/>
              <a:t>The </a:t>
            </a:r>
            <a:r>
              <a:rPr lang="en-US" b="1" baseline="0" dirty="0" smtClean="0"/>
              <a:t>Toolbar</a:t>
            </a:r>
            <a:r>
              <a:rPr lang="en-US" baseline="0" dirty="0" smtClean="0"/>
              <a:t> includes buttons that are relevant to the currently selected item. For example, if you were working with a music file, the toolbar buttons might include a button for burning to a CD, whereas if you had a document open, the toolbar would allow you to open or share a file.</a:t>
            </a:r>
          </a:p>
          <a:p>
            <a:endParaRPr lang="en-US" baseline="0" dirty="0" smtClean="0"/>
          </a:p>
          <a:p>
            <a:r>
              <a:rPr lang="en-US" baseline="0" dirty="0" smtClean="0"/>
              <a:t>The </a:t>
            </a:r>
            <a:r>
              <a:rPr lang="en-US" b="1" baseline="0" dirty="0" smtClean="0"/>
              <a:t>Address</a:t>
            </a:r>
            <a:r>
              <a:rPr lang="en-US" baseline="0" dirty="0" smtClean="0"/>
              <a:t> bar allows the user how to navigate to other folders or libraries, and the Content pane shows the contents of the currently selected folder or library.</a:t>
            </a:r>
          </a:p>
          <a:p>
            <a:endParaRPr lang="en-US" baseline="0" dirty="0" smtClean="0"/>
          </a:p>
          <a:p>
            <a:r>
              <a:rPr lang="en-US" baseline="0" dirty="0" smtClean="0"/>
              <a:t>The </a:t>
            </a:r>
            <a:r>
              <a:rPr lang="en-US" b="1" baseline="0" dirty="0" smtClean="0"/>
              <a:t>Search</a:t>
            </a:r>
            <a:r>
              <a:rPr lang="en-US" baseline="0" dirty="0" smtClean="0"/>
              <a:t> box allows users to find files and folders by typing in descriptive text, and Windows immediately begins searching after you type in the first character, further narrowing results as you type.</a:t>
            </a:r>
          </a:p>
          <a:p>
            <a:endParaRPr lang="en-US" baseline="0" dirty="0" smtClean="0"/>
          </a:p>
          <a:p>
            <a:r>
              <a:rPr lang="en-US" baseline="0" dirty="0" smtClean="0"/>
              <a:t>The </a:t>
            </a:r>
            <a:r>
              <a:rPr lang="en-US" b="1" baseline="0" dirty="0" smtClean="0"/>
              <a:t>Details</a:t>
            </a:r>
            <a:r>
              <a:rPr lang="en-US" baseline="0" dirty="0" smtClean="0"/>
              <a:t> pane shows properties associated with a selected file, and the Preview pane provides a snapshot of a selected file’s contents; however, you cannot preview the contents of a folder.</a:t>
            </a:r>
          </a:p>
        </p:txBody>
      </p:sp>
      <p:sp>
        <p:nvSpPr>
          <p:cNvPr id="4" name="Slide Number Placeholder 3"/>
          <p:cNvSpPr>
            <a:spLocks noGrp="1"/>
          </p:cNvSpPr>
          <p:nvPr>
            <p:ph type="sldNum" sz="quarter" idx="10"/>
          </p:nvPr>
        </p:nvSpPr>
        <p:spPr/>
        <p:txBody>
          <a:bodyPr/>
          <a:lstStyle/>
          <a:p>
            <a:fld id="{3BCF846F-A3E5-4C0D-9E2E-DC382416709D}"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a:t>
            </a:r>
            <a:r>
              <a:rPr lang="en-US" b="1" baseline="0" dirty="0" smtClean="0"/>
              <a:t>Navigation Pane </a:t>
            </a:r>
            <a:r>
              <a:rPr lang="en-US" baseline="0" dirty="0" smtClean="0"/>
              <a:t>contains five areas which provide different methods of organizing your computer’s contents. These components include: Favorites, Libraries, Homegroup, Computer, and Network.</a:t>
            </a:r>
          </a:p>
          <a:p>
            <a:endParaRPr lang="en-US" baseline="0" dirty="0" smtClean="0"/>
          </a:p>
          <a:p>
            <a:r>
              <a:rPr lang="en-US" baseline="0" dirty="0" smtClean="0"/>
              <a:t>The </a:t>
            </a:r>
            <a:r>
              <a:rPr lang="en-US" b="1" baseline="0" dirty="0" smtClean="0"/>
              <a:t>Favorites</a:t>
            </a:r>
            <a:r>
              <a:rPr lang="en-US" baseline="0" dirty="0" smtClean="0"/>
              <a:t> area provides access to frequently accessed folders and recent searches. </a:t>
            </a:r>
          </a:p>
          <a:p>
            <a:endParaRPr lang="en-US" baseline="0" dirty="0" smtClean="0"/>
          </a:p>
          <a:p>
            <a:r>
              <a:rPr lang="en-US" b="1" baseline="0" dirty="0" smtClean="0"/>
              <a:t>Libraries</a:t>
            </a:r>
            <a:r>
              <a:rPr lang="en-US" baseline="0" dirty="0" smtClean="0"/>
              <a:t> provide access to related files by including the files in a common library, no matter where the file actually resides.</a:t>
            </a:r>
          </a:p>
          <a:p>
            <a:endParaRPr lang="en-US" baseline="0" dirty="0" smtClean="0"/>
          </a:p>
          <a:p>
            <a:r>
              <a:rPr lang="en-US" b="1" baseline="0" dirty="0" smtClean="0"/>
              <a:t>Homegroup</a:t>
            </a:r>
            <a:r>
              <a:rPr lang="en-US" baseline="0" dirty="0" smtClean="0"/>
              <a:t> is a Windows 7 feature that enables users on a home network through a Homegroup to share resources and is password protected for security.</a:t>
            </a:r>
          </a:p>
          <a:p>
            <a:endParaRPr lang="en-US" baseline="0" dirty="0" smtClean="0"/>
          </a:p>
          <a:p>
            <a:r>
              <a:rPr lang="en-US" baseline="0" dirty="0" smtClean="0"/>
              <a:t>The </a:t>
            </a:r>
            <a:r>
              <a:rPr lang="en-US" b="1" baseline="0" dirty="0" smtClean="0"/>
              <a:t>Computer</a:t>
            </a:r>
            <a:r>
              <a:rPr lang="en-US" baseline="0" dirty="0" smtClean="0"/>
              <a:t> area provides access to specific storage locations, such as your hard drive, CD/DVD drive, and removable media, such as a flash drive.</a:t>
            </a:r>
          </a:p>
          <a:p>
            <a:endParaRPr lang="en-US" baseline="0" dirty="0" smtClean="0"/>
          </a:p>
          <a:p>
            <a:r>
              <a:rPr lang="en-US" baseline="0" dirty="0" smtClean="0"/>
              <a:t>The </a:t>
            </a:r>
            <a:r>
              <a:rPr lang="en-US" b="1" baseline="0" dirty="0" smtClean="0"/>
              <a:t>Network</a:t>
            </a:r>
            <a:r>
              <a:rPr lang="en-US" baseline="0" dirty="0" smtClean="0"/>
              <a:t> area provides easy and quick access to devices connected to devices to your home network, allowing you see the contents of networked computers.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several </a:t>
            </a:r>
            <a:r>
              <a:rPr lang="en-US" baseline="0" dirty="0" smtClean="0"/>
              <a:t>options that</a:t>
            </a:r>
            <a:r>
              <a:rPr lang="en-US" dirty="0" smtClean="0"/>
              <a:t> y</a:t>
            </a:r>
            <a:r>
              <a:rPr lang="en-US" baseline="0" dirty="0" smtClean="0"/>
              <a:t>ou can use to customize your own view of the Windows Explorer interface.</a:t>
            </a:r>
          </a:p>
          <a:p>
            <a:endParaRPr lang="en-US" baseline="0" dirty="0" smtClean="0"/>
          </a:p>
          <a:p>
            <a:r>
              <a:rPr lang="en-US" baseline="0" dirty="0" smtClean="0"/>
              <a:t>You can modify the view by making the icons small, medium, large, or extra large; or by providing additional detail by clicking on the Change your view arrow and selecting from the views provided.</a:t>
            </a:r>
          </a:p>
          <a:p>
            <a:endParaRPr lang="en-US" baseline="0" dirty="0" smtClean="0"/>
          </a:p>
          <a:p>
            <a:r>
              <a:rPr lang="en-US" baseline="0" dirty="0" smtClean="0"/>
              <a:t>To show or hide Windows Explorer panes, click Organize on the Toolbar, point to Layout, and then select the pane you want to show or hide.  You can also widen or narrow panes by clicking and dragging a border when the mouse changes to a double-headed arrow. </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a:t>
            </a:r>
            <a:r>
              <a:rPr lang="en-US" baseline="0" dirty="0" smtClean="0"/>
              <a:t> to managing files and folders, Windows Explorer also allows you to manage libraries. </a:t>
            </a:r>
          </a:p>
          <a:p>
            <a:endParaRPr lang="en-US" baseline="0" dirty="0" smtClean="0"/>
          </a:p>
          <a:p>
            <a:r>
              <a:rPr lang="en-US" b="1" baseline="0" dirty="0" smtClean="0"/>
              <a:t>Libraries</a:t>
            </a:r>
            <a:r>
              <a:rPr lang="en-US" baseline="0" dirty="0" smtClean="0"/>
              <a:t> are collections of related data from various physical locations. Windows 7 includes several</a:t>
            </a:r>
            <a:r>
              <a:rPr lang="en-US" dirty="0" smtClean="0"/>
              <a:t> l</a:t>
            </a:r>
            <a:r>
              <a:rPr lang="en-US" baseline="0" dirty="0" smtClean="0"/>
              <a:t>ibraries that include default folders or devices. A folder can be added to a library by right-clicking on the folder and pointing to Include in library. Then select an existing library or create a new one.</a:t>
            </a:r>
          </a:p>
          <a:p>
            <a:endParaRPr lang="en-US" baseline="0" dirty="0" smtClean="0"/>
          </a:p>
          <a:p>
            <a:r>
              <a:rPr lang="en-US" baseline="0" dirty="0" smtClean="0"/>
              <a:t>Windows Explorer also provides information on networked resources and shared disk drives. </a:t>
            </a:r>
          </a:p>
          <a:p>
            <a:endParaRPr lang="en-US" baseline="0" dirty="0" smtClean="0"/>
          </a:p>
          <a:p>
            <a:r>
              <a:rPr lang="en-US" baseline="0" dirty="0" smtClean="0"/>
              <a:t>You can also access frequently used areas by using the Favorites feature of Windows Explorer.</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t>
            </a:r>
            <a:r>
              <a:rPr lang="en-US" b="1" dirty="0" smtClean="0"/>
              <a:t>Windows Explorer</a:t>
            </a:r>
            <a:r>
              <a:rPr lang="en-US" baseline="0" dirty="0" smtClean="0"/>
              <a:t>, you can create folders in different ways. You can create a folder structure within Windows Explorer, or you can create a folder from within an application at the time that you need the new folder. </a:t>
            </a:r>
            <a:r>
              <a:rPr lang="en-US" dirty="0" smtClean="0"/>
              <a:t> </a:t>
            </a:r>
            <a:r>
              <a:rPr lang="en-US" baseline="0" dirty="0" smtClean="0"/>
              <a:t>Once created, however, files can be renamed, deleted, moved, or copied within Windows Explorer. </a:t>
            </a:r>
          </a:p>
          <a:p>
            <a:endParaRPr lang="en-US" baseline="0" dirty="0" smtClean="0"/>
          </a:p>
          <a:p>
            <a:r>
              <a:rPr lang="en-US" baseline="0" dirty="0" smtClean="0"/>
              <a:t>A word of caution, though, about deleting files or folders. Although you can recover most files and folders that have been deleted, it is much better to be absolutely sure before you delete a file or a folder. The Recycle Bin only receives files deleted from the hard drive, not from removable storage media. For example, once you’ve deleted a folder from a storage device—it’s gone forever. So, be sure before you delete!</a:t>
            </a:r>
          </a:p>
          <a:p>
            <a:endParaRPr lang="en-US" baseline="0" dirty="0" smtClean="0"/>
          </a:p>
          <a:p>
            <a:r>
              <a:rPr lang="en-US" dirty="0" smtClean="0"/>
              <a:t>On</a:t>
            </a:r>
            <a:r>
              <a:rPr lang="en-US" baseline="0" dirty="0" smtClean="0"/>
              <a:t> the other hand, when you create a file, whether it be a document, spreadsheet, or presentation, your file is placed in RAM, which is the computer’s temporary memory. How you save the file is dictated by the application you’re working within. When you save the file, whatever application you’re in, the application will ask you to choose where to save the file (in which folder) and what you want to name the file. Saving the file with a meaningful or descriptive name will be helpful when trying to find the file later.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vl1pPr>
          </a:lstStyle>
          <a:p>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7" name="Footer Placeholder 4"/>
          <p:cNvSpPr txBox="1">
            <a:spLocks/>
          </p:cNvSpPr>
          <p:nvPr userDrawn="1"/>
        </p:nvSpPr>
        <p:spPr>
          <a:xfrm>
            <a:off x="2057400" y="65087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chemeClr val="tx1">
                  <a:tint val="75000"/>
                </a:schemeClr>
              </a:solidFill>
              <a:effectLst/>
              <a:uLnTx/>
              <a:uFillTx/>
              <a:latin typeface="Garamond"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Garamond" pitchFamily="18" charset="0"/>
                <a:ea typeface="+mn-ea"/>
                <a:cs typeface="+mn-cs"/>
              </a:rPr>
              <a:t>Copyright © 2011 Pearson Education, Inc. Publishing as Prentice Hall.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schemeClr val="tx1">
                  <a:tint val="75000"/>
                </a:schemeClr>
              </a:solidFill>
              <a:effectLst/>
              <a:uLnTx/>
              <a:uFillTx/>
              <a:latin typeface="Garamond" pitchFamily="18" charset="0"/>
              <a:ea typeface="+mn-ea"/>
              <a:cs typeface="+mn-cs"/>
            </a:endParaRPr>
          </a:p>
        </p:txBody>
      </p:sp>
      <p:sp>
        <p:nvSpPr>
          <p:cNvPr id="8" name="Slide Number Placeholder 5"/>
          <p:cNvSpPr>
            <a:spLocks noGrp="1"/>
          </p:cNvSpPr>
          <p:nvPr>
            <p:ph type="sldNum" sz="quarter" idx="4"/>
          </p:nvPr>
        </p:nvSpPr>
        <p:spPr>
          <a:xfrm>
            <a:off x="8229600" y="6492875"/>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8"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9"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7"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dt="0"/>
  <p:txStyles>
    <p:titleStyle>
      <a:lvl1pPr algn="ctr" defTabSz="914400" rtl="0" eaLnBrk="1" latinLnBrk="0" hangingPunct="1">
        <a:spcBef>
          <a:spcPct val="0"/>
        </a:spcBef>
        <a:buNone/>
        <a:defRPr sz="4400" b="1" kern="1200">
          <a:solidFill>
            <a:schemeClr val="tx1"/>
          </a:solidFill>
          <a:latin typeface="Garamond"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aram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aram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97F33F24-5111-4524-9375-24241E4B6E0C}" type="slidenum">
              <a:rPr lang="en-US" smtClean="0"/>
              <a:pPr/>
              <a:t>1</a:t>
            </a:fld>
            <a:endParaRPr lang="en-US" dirty="0"/>
          </a:p>
        </p:txBody>
      </p:sp>
      <p:sp>
        <p:nvSpPr>
          <p:cNvPr id="7" name="Footer Placeholder 6"/>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8" name="TextBox 7"/>
          <p:cNvSpPr txBox="1"/>
          <p:nvPr/>
        </p:nvSpPr>
        <p:spPr>
          <a:xfrm>
            <a:off x="1524000" y="609600"/>
            <a:ext cx="7391400" cy="2031325"/>
          </a:xfrm>
          <a:prstGeom prst="rect">
            <a:avLst/>
          </a:prstGeom>
          <a:noFill/>
        </p:spPr>
        <p:txBody>
          <a:bodyPr wrap="square" rtlCol="0">
            <a:spAutoFit/>
          </a:bodyPr>
          <a:lstStyle/>
          <a:p>
            <a:r>
              <a:rPr lang="en-US" sz="3600" dirty="0" smtClean="0">
                <a:latin typeface="Garamond" pitchFamily="18" charset="0"/>
              </a:rPr>
              <a:t>CIS 1230</a:t>
            </a:r>
            <a:r>
              <a:rPr lang="en-US" sz="3600" dirty="0" smtClean="0">
                <a:latin typeface="Garamond" pitchFamily="18" charset="0"/>
              </a:rPr>
              <a:t> </a:t>
            </a:r>
          </a:p>
          <a:p>
            <a:endParaRPr lang="en-US" dirty="0">
              <a:latin typeface="Garamond" pitchFamily="18" charset="0"/>
            </a:endParaRPr>
          </a:p>
          <a:p>
            <a:r>
              <a:rPr lang="en-US" sz="3600" dirty="0" smtClean="0">
                <a:latin typeface="Garamond" pitchFamily="18" charset="0"/>
              </a:rPr>
              <a:t>Chapter 1</a:t>
            </a:r>
          </a:p>
          <a:p>
            <a:r>
              <a:rPr lang="en-US" sz="3600" dirty="0" smtClean="0">
                <a:latin typeface="Garamond" pitchFamily="18" charset="0"/>
              </a:rPr>
              <a:t>Office Fundamentals</a:t>
            </a:r>
            <a:endParaRPr lang="en-US" sz="3600" dirty="0">
              <a:latin typeface="Garamond"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7772400" cy="1470025"/>
          </a:xfrm>
        </p:spPr>
        <p:txBody>
          <a:bodyPr/>
          <a:lstStyle/>
          <a:p>
            <a:r>
              <a:rPr lang="en-US" dirty="0" smtClean="0"/>
              <a:t>Selecting, Copying, and Moving Multiple Files and Folders</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10</a:t>
            </a:fld>
            <a:endParaRPr lang="en-US" dirty="0"/>
          </a:p>
        </p:txBody>
      </p:sp>
      <p:sp>
        <p:nvSpPr>
          <p:cNvPr id="6" name="Content Placeholder 8"/>
          <p:cNvSpPr txBox="1">
            <a:spLocks/>
          </p:cNvSpPr>
          <p:nvPr/>
        </p:nvSpPr>
        <p:spPr>
          <a:xfrm>
            <a:off x="457200" y="2133600"/>
            <a:ext cx="8229600" cy="2514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smtClean="0">
              <a:ln>
                <a:noFill/>
              </a:ln>
              <a:solidFill>
                <a:schemeClr val="tx1"/>
              </a:solidFill>
              <a:effectLst/>
              <a:uLnTx/>
              <a:uFillTx/>
              <a:latin typeface="Garamond" pitchFamily="18" charset="0"/>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Garamond" pitchFamily="18" charset="0"/>
                <a:ea typeface="+mn-ea"/>
                <a:cs typeface="+mn-cs"/>
              </a:rPr>
              <a:t>  Back up your data to protect</a:t>
            </a:r>
            <a:r>
              <a:rPr kumimoji="0" lang="en-US" sz="3200" b="0" i="0" u="none" strike="noStrike" kern="1200" cap="none" spc="0" normalizeH="0" noProof="0" dirty="0" smtClean="0">
                <a:ln>
                  <a:noFill/>
                </a:ln>
                <a:solidFill>
                  <a:schemeClr val="tx1"/>
                </a:solidFill>
                <a:effectLst/>
                <a:uLnTx/>
                <a:uFillTx/>
                <a:latin typeface="Garamond" pitchFamily="18" charset="0"/>
                <a:ea typeface="+mn-ea"/>
                <a:cs typeface="+mn-cs"/>
              </a:rPr>
              <a:t> it</a:t>
            </a:r>
            <a:endParaRPr kumimoji="0" lang="en-US" sz="3200" b="0" i="0" u="none" strike="noStrike" kern="1200" cap="none" spc="0" normalizeH="0" baseline="0" noProof="0" dirty="0" smtClean="0">
              <a:ln>
                <a:noFill/>
              </a:ln>
              <a:solidFill>
                <a:schemeClr val="tx1"/>
              </a:solidFill>
              <a:effectLst/>
              <a:uLnTx/>
              <a:uFillTx/>
              <a:latin typeface="Garamond" pitchFamily="18" charset="0"/>
              <a:ea typeface="+mn-ea"/>
              <a:cs typeface="+mn-cs"/>
            </a:endParaRP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Garamond" pitchFamily="18" charset="0"/>
                <a:ea typeface="+mn-ea"/>
                <a:cs typeface="+mn-cs"/>
              </a:rPr>
              <a:t>  Copy all files contained in a  folder</a:t>
            </a:r>
          </a:p>
          <a:p>
            <a:pPr marL="0" marR="0" lvl="0" indent="0"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Garamond" pitchFamily="18" charset="0"/>
                <a:ea typeface="+mn-ea"/>
                <a:cs typeface="+mn-cs"/>
              </a:rPr>
              <a:t>  Copy all folders in a library</a:t>
            </a:r>
            <a:endParaRPr kumimoji="0" lang="en-US" sz="3200" b="0" i="0" u="none" strike="noStrike" kern="1200" cap="none" spc="0" normalizeH="0" baseline="0" noProof="0" dirty="0">
              <a:ln>
                <a:noFill/>
              </a:ln>
              <a:solidFill>
                <a:schemeClr val="tx1"/>
              </a:solidFill>
              <a:effectLst/>
              <a:uLnTx/>
              <a:uFillTx/>
              <a:latin typeface="Garamond" pitchFamily="18" charset="0"/>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Folder Options Window</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11</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4794250" y="1320800"/>
            <a:ext cx="3956182" cy="4805363"/>
          </a:xfrm>
          <a:prstGeom prst="rect">
            <a:avLst/>
          </a:prstGeom>
          <a:noFill/>
          <a:ln w="9525">
            <a:noFill/>
            <a:miter lim="800000"/>
            <a:headEnd/>
            <a:tailEnd/>
          </a:ln>
        </p:spPr>
      </p:pic>
      <p:sp>
        <p:nvSpPr>
          <p:cNvPr id="8" name="Rectangle 7"/>
          <p:cNvSpPr/>
          <p:nvPr/>
        </p:nvSpPr>
        <p:spPr>
          <a:xfrm>
            <a:off x="266700" y="2943910"/>
            <a:ext cx="2867025" cy="646331"/>
          </a:xfrm>
          <a:prstGeom prst="rect">
            <a:avLst/>
          </a:prstGeom>
        </p:spPr>
        <p:txBody>
          <a:bodyPr wrap="square">
            <a:spAutoFit/>
          </a:bodyPr>
          <a:lstStyle/>
          <a:p>
            <a:r>
              <a:rPr lang="en-US" dirty="0" smtClean="0"/>
              <a:t>Click here to select items</a:t>
            </a:r>
          </a:p>
          <a:p>
            <a:r>
              <a:rPr lang="en-US" dirty="0" smtClean="0"/>
              <a:t>with check boxes</a:t>
            </a:r>
            <a:endParaRPr lang="en-US" dirty="0"/>
          </a:p>
        </p:txBody>
      </p:sp>
      <p:cxnSp>
        <p:nvCxnSpPr>
          <p:cNvPr id="10" name="Straight Arrow Connector 9"/>
          <p:cNvCxnSpPr/>
          <p:nvPr/>
        </p:nvCxnSpPr>
        <p:spPr>
          <a:xfrm>
            <a:off x="2152650" y="3295650"/>
            <a:ext cx="3162300" cy="1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smtClean="0"/>
              <a:t>Working with Multiple </a:t>
            </a:r>
            <a:br>
              <a:rPr lang="en-US" dirty="0" smtClean="0"/>
            </a:br>
            <a:r>
              <a:rPr lang="en-US" dirty="0" smtClean="0"/>
              <a:t>Files and Folders</a:t>
            </a:r>
            <a:endParaRPr lang="en-US" dirty="0"/>
          </a:p>
        </p:txBody>
      </p:sp>
      <p:sp>
        <p:nvSpPr>
          <p:cNvPr id="9" name="Content Placeholder 8"/>
          <p:cNvSpPr>
            <a:spLocks noGrp="1"/>
          </p:cNvSpPr>
          <p:nvPr>
            <p:ph idx="1"/>
          </p:nvPr>
        </p:nvSpPr>
        <p:spPr>
          <a:xfrm>
            <a:off x="457200" y="2133600"/>
            <a:ext cx="8229600" cy="1904999"/>
          </a:xfrm>
        </p:spPr>
        <p:txBody>
          <a:bodyPr>
            <a:normAutofit/>
          </a:bodyPr>
          <a:lstStyle/>
          <a:p>
            <a:r>
              <a:rPr lang="en-US" dirty="0" smtClean="0"/>
              <a:t>Using the Shift key</a:t>
            </a:r>
          </a:p>
          <a:p>
            <a:r>
              <a:rPr lang="en-US" dirty="0" smtClean="0"/>
              <a:t>Using the Ctrl key</a:t>
            </a:r>
          </a:p>
          <a:p>
            <a:r>
              <a:rPr lang="en-US" dirty="0" smtClean="0"/>
              <a:t>Using the Right-click</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Office Software</a:t>
            </a:r>
            <a:endParaRPr lang="en-US" dirty="0"/>
          </a:p>
        </p:txBody>
      </p:sp>
      <p:sp>
        <p:nvSpPr>
          <p:cNvPr id="3" name="Content Placeholder 2"/>
          <p:cNvSpPr>
            <a:spLocks noGrp="1"/>
          </p:cNvSpPr>
          <p:nvPr>
            <p:ph idx="1"/>
          </p:nvPr>
        </p:nvSpPr>
        <p:spPr/>
        <p:txBody>
          <a:bodyPr/>
          <a:lstStyle/>
          <a:p>
            <a:r>
              <a:rPr lang="en-US" dirty="0" smtClean="0"/>
              <a:t>Word 2010</a:t>
            </a:r>
          </a:p>
          <a:p>
            <a:r>
              <a:rPr lang="en-US" dirty="0" smtClean="0"/>
              <a:t>Excel 2010</a:t>
            </a:r>
          </a:p>
          <a:p>
            <a:r>
              <a:rPr lang="en-US" dirty="0" smtClean="0"/>
              <a:t>PowerPoint 2010</a:t>
            </a:r>
          </a:p>
          <a:p>
            <a:r>
              <a:rPr lang="en-US" dirty="0" smtClean="0"/>
              <a:t>Access 2010</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Common Interface Components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14</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609600" y="2184400"/>
            <a:ext cx="7112000" cy="4267200"/>
          </a:xfrm>
          <a:prstGeom prst="rect">
            <a:avLst/>
          </a:prstGeom>
          <a:noFill/>
          <a:ln w="9525">
            <a:noFill/>
            <a:miter lim="800000"/>
            <a:headEnd/>
            <a:tailEnd/>
          </a:ln>
        </p:spPr>
      </p:pic>
      <p:sp>
        <p:nvSpPr>
          <p:cNvPr id="7" name="Rectangle 6"/>
          <p:cNvSpPr/>
          <p:nvPr/>
        </p:nvSpPr>
        <p:spPr>
          <a:xfrm>
            <a:off x="190467" y="1445415"/>
            <a:ext cx="670144" cy="646331"/>
          </a:xfrm>
          <a:prstGeom prst="rect">
            <a:avLst/>
          </a:prstGeom>
        </p:spPr>
        <p:txBody>
          <a:bodyPr wrap="square">
            <a:spAutoFit/>
          </a:bodyPr>
          <a:lstStyle/>
          <a:p>
            <a:r>
              <a:rPr lang="en-US" dirty="0" smtClean="0"/>
              <a:t>File tab</a:t>
            </a:r>
            <a:endParaRPr lang="en-US" dirty="0"/>
          </a:p>
        </p:txBody>
      </p:sp>
      <p:sp>
        <p:nvSpPr>
          <p:cNvPr id="10" name="Rectangle 9"/>
          <p:cNvSpPr/>
          <p:nvPr/>
        </p:nvSpPr>
        <p:spPr>
          <a:xfrm>
            <a:off x="1378316" y="1160040"/>
            <a:ext cx="1606931" cy="646331"/>
          </a:xfrm>
          <a:prstGeom prst="rect">
            <a:avLst/>
          </a:prstGeom>
        </p:spPr>
        <p:txBody>
          <a:bodyPr wrap="square">
            <a:spAutoFit/>
          </a:bodyPr>
          <a:lstStyle/>
          <a:p>
            <a:r>
              <a:rPr lang="en-US" dirty="0" smtClean="0"/>
              <a:t>Quick Access Toolbar</a:t>
            </a:r>
            <a:endParaRPr lang="en-US" dirty="0"/>
          </a:p>
        </p:txBody>
      </p:sp>
      <p:sp>
        <p:nvSpPr>
          <p:cNvPr id="11" name="Rectangle 10"/>
          <p:cNvSpPr/>
          <p:nvPr/>
        </p:nvSpPr>
        <p:spPr>
          <a:xfrm>
            <a:off x="3202740" y="1339334"/>
            <a:ext cx="960519" cy="369332"/>
          </a:xfrm>
          <a:prstGeom prst="rect">
            <a:avLst/>
          </a:prstGeom>
        </p:spPr>
        <p:txBody>
          <a:bodyPr wrap="none">
            <a:spAutoFit/>
          </a:bodyPr>
          <a:lstStyle/>
          <a:p>
            <a:r>
              <a:rPr lang="en-US" dirty="0" smtClean="0"/>
              <a:t>Title bar</a:t>
            </a:r>
            <a:endParaRPr lang="en-US" dirty="0"/>
          </a:p>
        </p:txBody>
      </p:sp>
      <p:sp>
        <p:nvSpPr>
          <p:cNvPr id="12" name="Rectangle 11"/>
          <p:cNvSpPr/>
          <p:nvPr/>
        </p:nvSpPr>
        <p:spPr>
          <a:xfrm>
            <a:off x="5626486" y="1233251"/>
            <a:ext cx="1046243" cy="641866"/>
          </a:xfrm>
          <a:prstGeom prst="rect">
            <a:avLst/>
          </a:prstGeom>
        </p:spPr>
        <p:txBody>
          <a:bodyPr wrap="square">
            <a:spAutoFit/>
          </a:bodyPr>
          <a:lstStyle/>
          <a:p>
            <a:r>
              <a:rPr lang="en-US" dirty="0" smtClean="0"/>
              <a:t>Minimize button</a:t>
            </a:r>
            <a:endParaRPr lang="en-US" dirty="0"/>
          </a:p>
        </p:txBody>
      </p:sp>
      <p:sp>
        <p:nvSpPr>
          <p:cNvPr id="13" name="Rectangle 12"/>
          <p:cNvSpPr/>
          <p:nvPr/>
        </p:nvSpPr>
        <p:spPr>
          <a:xfrm>
            <a:off x="6866965" y="1115670"/>
            <a:ext cx="1905000" cy="646331"/>
          </a:xfrm>
          <a:prstGeom prst="rect">
            <a:avLst/>
          </a:prstGeom>
        </p:spPr>
        <p:txBody>
          <a:bodyPr wrap="square">
            <a:spAutoFit/>
          </a:bodyPr>
          <a:lstStyle/>
          <a:p>
            <a:r>
              <a:rPr lang="en-US" dirty="0" smtClean="0"/>
              <a:t>Maximize/Restore</a:t>
            </a:r>
          </a:p>
          <a:p>
            <a:r>
              <a:rPr lang="en-US" dirty="0" smtClean="0"/>
              <a:t>Down button</a:t>
            </a:r>
            <a:endParaRPr lang="en-US" dirty="0"/>
          </a:p>
        </p:txBody>
      </p:sp>
      <p:sp>
        <p:nvSpPr>
          <p:cNvPr id="14" name="Rectangle 13"/>
          <p:cNvSpPr/>
          <p:nvPr/>
        </p:nvSpPr>
        <p:spPr>
          <a:xfrm>
            <a:off x="8017927" y="1880205"/>
            <a:ext cx="857132" cy="646331"/>
          </a:xfrm>
          <a:prstGeom prst="rect">
            <a:avLst/>
          </a:prstGeom>
        </p:spPr>
        <p:txBody>
          <a:bodyPr wrap="square">
            <a:spAutoFit/>
          </a:bodyPr>
          <a:lstStyle/>
          <a:p>
            <a:r>
              <a:rPr lang="en-US" dirty="0" smtClean="0"/>
              <a:t>Close button</a:t>
            </a:r>
            <a:endParaRPr lang="en-US" dirty="0"/>
          </a:p>
        </p:txBody>
      </p:sp>
      <p:cxnSp>
        <p:nvCxnSpPr>
          <p:cNvPr id="16" name="Straight Arrow Connector 15"/>
          <p:cNvCxnSpPr/>
          <p:nvPr/>
        </p:nvCxnSpPr>
        <p:spPr>
          <a:xfrm>
            <a:off x="6441141" y="1627094"/>
            <a:ext cx="685800" cy="5378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7079876" y="1916206"/>
            <a:ext cx="528918" cy="4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7749988" y="2205318"/>
            <a:ext cx="372036" cy="4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265394" y="1920688"/>
            <a:ext cx="528918" cy="4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1143000" y="1721223"/>
            <a:ext cx="632012" cy="430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8941" y="2380129"/>
            <a:ext cx="2823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flipH="1" flipV="1">
            <a:off x="94130" y="2191871"/>
            <a:ext cx="376517"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089646" y="2503251"/>
            <a:ext cx="857132" cy="369332"/>
          </a:xfrm>
          <a:prstGeom prst="rect">
            <a:avLst/>
          </a:prstGeom>
        </p:spPr>
        <p:txBody>
          <a:bodyPr wrap="square">
            <a:spAutoFit/>
          </a:bodyPr>
          <a:lstStyle/>
          <a:p>
            <a:r>
              <a:rPr lang="en-US" dirty="0" smtClean="0"/>
              <a:t>Ribbon</a:t>
            </a:r>
            <a:endParaRPr lang="en-US" dirty="0"/>
          </a:p>
        </p:txBody>
      </p:sp>
      <p:cxnSp>
        <p:nvCxnSpPr>
          <p:cNvPr id="30" name="Straight Arrow Connector 29"/>
          <p:cNvCxnSpPr/>
          <p:nvPr/>
        </p:nvCxnSpPr>
        <p:spPr>
          <a:xfrm rot="10800000">
            <a:off x="7498982" y="2698377"/>
            <a:ext cx="649937" cy="4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737280" y="5291276"/>
            <a:ext cx="1305367" cy="369332"/>
          </a:xfrm>
          <a:prstGeom prst="rect">
            <a:avLst/>
          </a:prstGeom>
        </p:spPr>
        <p:txBody>
          <a:bodyPr wrap="square">
            <a:spAutoFit/>
          </a:bodyPr>
          <a:lstStyle/>
          <a:p>
            <a:r>
              <a:rPr lang="en-US" dirty="0" smtClean="0"/>
              <a:t>Status Bar</a:t>
            </a:r>
            <a:endParaRPr lang="en-US" dirty="0"/>
          </a:p>
        </p:txBody>
      </p:sp>
      <p:cxnSp>
        <p:nvCxnSpPr>
          <p:cNvPr id="38" name="Straight Arrow Connector 37"/>
          <p:cNvCxnSpPr/>
          <p:nvPr/>
        </p:nvCxnSpPr>
        <p:spPr>
          <a:xfrm rot="5400000">
            <a:off x="3812241" y="5909982"/>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bar</a:t>
            </a:r>
            <a:endParaRPr lang="en-US" dirty="0"/>
          </a:p>
        </p:txBody>
      </p:sp>
      <p:sp>
        <p:nvSpPr>
          <p:cNvPr id="3" name="Content Placeholder 2"/>
          <p:cNvSpPr>
            <a:spLocks noGrp="1"/>
          </p:cNvSpPr>
          <p:nvPr>
            <p:ph idx="1"/>
          </p:nvPr>
        </p:nvSpPr>
        <p:spPr>
          <a:xfrm>
            <a:off x="457200" y="1600201"/>
            <a:ext cx="8229600" cy="2819400"/>
          </a:xfrm>
        </p:spPr>
        <p:txBody>
          <a:bodyPr/>
          <a:lstStyle/>
          <a:p>
            <a:r>
              <a:rPr lang="en-US" dirty="0" smtClean="0"/>
              <a:t>Identifies the open file’s name</a:t>
            </a:r>
          </a:p>
          <a:p>
            <a:r>
              <a:rPr lang="en-US" dirty="0" smtClean="0"/>
              <a:t>Contains control buttons</a:t>
            </a:r>
          </a:p>
          <a:p>
            <a:pPr lvl="1"/>
            <a:r>
              <a:rPr lang="en-US" dirty="0" smtClean="0"/>
              <a:t>Minimize</a:t>
            </a:r>
          </a:p>
          <a:p>
            <a:pPr lvl="1"/>
            <a:r>
              <a:rPr lang="en-US" dirty="0" smtClean="0"/>
              <a:t>Maximize/Restore Down</a:t>
            </a:r>
          </a:p>
          <a:p>
            <a:pPr lvl="1"/>
            <a:r>
              <a:rPr lang="en-US" dirty="0" smtClean="0"/>
              <a:t>Close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15</a:t>
            </a:fld>
            <a:endParaRPr lang="en-US" dirty="0"/>
          </a:p>
        </p:txBody>
      </p:sp>
      <p:pic>
        <p:nvPicPr>
          <p:cNvPr id="2050" name="Picture 2"/>
          <p:cNvPicPr>
            <a:picLocks noChangeAspect="1" noChangeArrowheads="1"/>
          </p:cNvPicPr>
          <p:nvPr/>
        </p:nvPicPr>
        <p:blipFill>
          <a:blip r:embed="rId3" cstate="print"/>
          <a:srcRect b="75000"/>
          <a:stretch>
            <a:fillRect/>
          </a:stretch>
        </p:blipFill>
        <p:spPr bwMode="auto">
          <a:xfrm>
            <a:off x="736600" y="4914900"/>
            <a:ext cx="8026400" cy="1203960"/>
          </a:xfrm>
          <a:prstGeom prst="rect">
            <a:avLst/>
          </a:prstGeom>
          <a:noFill/>
          <a:ln w="9525">
            <a:noFill/>
            <a:miter lim="800000"/>
            <a:headEnd/>
            <a:tailEnd/>
          </a:ln>
        </p:spPr>
      </p:pic>
      <p:sp>
        <p:nvSpPr>
          <p:cNvPr id="8" name="Rectangle 7"/>
          <p:cNvSpPr/>
          <p:nvPr/>
        </p:nvSpPr>
        <p:spPr>
          <a:xfrm>
            <a:off x="800100" y="4495800"/>
            <a:ext cx="960519" cy="369332"/>
          </a:xfrm>
          <a:prstGeom prst="rect">
            <a:avLst/>
          </a:prstGeom>
        </p:spPr>
        <p:txBody>
          <a:bodyPr wrap="none">
            <a:spAutoFit/>
          </a:bodyPr>
          <a:lstStyle/>
          <a:p>
            <a:r>
              <a:rPr lang="en-US" dirty="0" smtClean="0"/>
              <a:t>Title bar</a:t>
            </a:r>
            <a:endParaRPr lang="en-US" dirty="0"/>
          </a:p>
        </p:txBody>
      </p:sp>
      <p:cxnSp>
        <p:nvCxnSpPr>
          <p:cNvPr id="10" name="Shape 9"/>
          <p:cNvCxnSpPr/>
          <p:nvPr/>
        </p:nvCxnSpPr>
        <p:spPr>
          <a:xfrm>
            <a:off x="1695450" y="4686300"/>
            <a:ext cx="571500" cy="323850"/>
          </a:xfrm>
          <a:prstGeom prst="bentConnector3">
            <a:avLst>
              <a:gd name="adj1" fmla="val 50000"/>
            </a:avLst>
          </a:prstGeom>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5703807" y="3720584"/>
            <a:ext cx="1736886" cy="369332"/>
          </a:xfrm>
          <a:prstGeom prst="rect">
            <a:avLst/>
          </a:prstGeom>
        </p:spPr>
        <p:txBody>
          <a:bodyPr wrap="none">
            <a:spAutoFit/>
          </a:bodyPr>
          <a:lstStyle/>
          <a:p>
            <a:r>
              <a:rPr lang="en-US" dirty="0" smtClean="0"/>
              <a:t>Minimize button</a:t>
            </a:r>
            <a:endParaRPr lang="en-US" dirty="0"/>
          </a:p>
        </p:txBody>
      </p:sp>
      <p:sp>
        <p:nvSpPr>
          <p:cNvPr id="11" name="Rectangle 10"/>
          <p:cNvSpPr/>
          <p:nvPr/>
        </p:nvSpPr>
        <p:spPr>
          <a:xfrm>
            <a:off x="6534150" y="2877235"/>
            <a:ext cx="1885950" cy="646331"/>
          </a:xfrm>
          <a:prstGeom prst="rect">
            <a:avLst/>
          </a:prstGeom>
        </p:spPr>
        <p:txBody>
          <a:bodyPr wrap="square">
            <a:spAutoFit/>
          </a:bodyPr>
          <a:lstStyle/>
          <a:p>
            <a:r>
              <a:rPr lang="en-US" dirty="0" smtClean="0"/>
              <a:t>Maximize/Restore</a:t>
            </a:r>
          </a:p>
          <a:p>
            <a:r>
              <a:rPr lang="en-US" dirty="0" smtClean="0"/>
              <a:t>Down button</a:t>
            </a:r>
            <a:endParaRPr lang="en-US" dirty="0"/>
          </a:p>
        </p:txBody>
      </p:sp>
      <p:sp>
        <p:nvSpPr>
          <p:cNvPr id="12" name="Rectangle 11"/>
          <p:cNvSpPr/>
          <p:nvPr/>
        </p:nvSpPr>
        <p:spPr>
          <a:xfrm>
            <a:off x="8074702" y="3644384"/>
            <a:ext cx="820353" cy="646331"/>
          </a:xfrm>
          <a:prstGeom prst="rect">
            <a:avLst/>
          </a:prstGeom>
        </p:spPr>
        <p:txBody>
          <a:bodyPr wrap="none">
            <a:spAutoFit/>
          </a:bodyPr>
          <a:lstStyle/>
          <a:p>
            <a:r>
              <a:rPr lang="en-US" dirty="0" smtClean="0"/>
              <a:t>Close </a:t>
            </a:r>
            <a:br>
              <a:rPr lang="en-US" dirty="0" smtClean="0"/>
            </a:br>
            <a:r>
              <a:rPr lang="en-US" dirty="0" smtClean="0"/>
              <a:t>button</a:t>
            </a:r>
            <a:endParaRPr lang="en-US" dirty="0"/>
          </a:p>
        </p:txBody>
      </p:sp>
      <p:cxnSp>
        <p:nvCxnSpPr>
          <p:cNvPr id="14" name="Straight Arrow Connector 13"/>
          <p:cNvCxnSpPr/>
          <p:nvPr/>
        </p:nvCxnSpPr>
        <p:spPr>
          <a:xfrm rot="16200000" flipH="1">
            <a:off x="8220075" y="4524375"/>
            <a:ext cx="647700" cy="95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200900" y="4019550"/>
            <a:ext cx="952500"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7324725" y="3876675"/>
            <a:ext cx="139065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Quick Access Toolbar</a:t>
            </a:r>
            <a:endParaRPr lang="en-US" dirty="0"/>
          </a:p>
        </p:txBody>
      </p:sp>
      <p:sp>
        <p:nvSpPr>
          <p:cNvPr id="3" name="Content Placeholder 2"/>
          <p:cNvSpPr>
            <a:spLocks noGrp="1"/>
          </p:cNvSpPr>
          <p:nvPr>
            <p:ph idx="1"/>
          </p:nvPr>
        </p:nvSpPr>
        <p:spPr>
          <a:xfrm>
            <a:off x="457200" y="1600200"/>
            <a:ext cx="8229600" cy="2057399"/>
          </a:xfrm>
        </p:spPr>
        <p:txBody>
          <a:bodyPr>
            <a:normAutofit/>
          </a:bodyPr>
          <a:lstStyle/>
          <a:p>
            <a:r>
              <a:rPr lang="en-US" dirty="0" smtClean="0"/>
              <a:t>One-click access to commonly used features </a:t>
            </a:r>
          </a:p>
          <a:p>
            <a:pPr lvl="1"/>
            <a:r>
              <a:rPr lang="en-US" dirty="0" smtClean="0"/>
              <a:t>Undo, Redo (Repeat), and Save</a:t>
            </a:r>
          </a:p>
          <a:p>
            <a:pPr lvl="1"/>
            <a:r>
              <a:rPr lang="en-US" dirty="0" smtClean="0"/>
              <a:t>Can be customized </a:t>
            </a:r>
            <a:br>
              <a:rPr lang="en-US" dirty="0" smtClean="0"/>
            </a:br>
            <a:r>
              <a:rPr lang="en-US" dirty="0" smtClean="0"/>
              <a:t>for each application</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16</a:t>
            </a:fld>
            <a:endParaRPr lang="en-US" dirty="0"/>
          </a:p>
        </p:txBody>
      </p:sp>
      <p:pic>
        <p:nvPicPr>
          <p:cNvPr id="7" name="Picture 2"/>
          <p:cNvPicPr>
            <a:picLocks noChangeAspect="1" noChangeArrowheads="1"/>
          </p:cNvPicPr>
          <p:nvPr/>
        </p:nvPicPr>
        <p:blipFill>
          <a:blip r:embed="rId3" cstate="print"/>
          <a:srcRect b="75000"/>
          <a:stretch>
            <a:fillRect/>
          </a:stretch>
        </p:blipFill>
        <p:spPr bwMode="auto">
          <a:xfrm>
            <a:off x="381000" y="4724400"/>
            <a:ext cx="5588000" cy="838200"/>
          </a:xfrm>
          <a:prstGeom prst="rect">
            <a:avLst/>
          </a:prstGeom>
          <a:noFill/>
          <a:ln w="9525">
            <a:noFill/>
            <a:miter lim="800000"/>
            <a:headEnd/>
            <a:tailEnd/>
          </a:ln>
        </p:spPr>
      </p:pic>
      <p:sp>
        <p:nvSpPr>
          <p:cNvPr id="8" name="Rectangle 7"/>
          <p:cNvSpPr/>
          <p:nvPr/>
        </p:nvSpPr>
        <p:spPr>
          <a:xfrm>
            <a:off x="381000" y="3886200"/>
            <a:ext cx="2209800" cy="381000"/>
          </a:xfrm>
          <a:prstGeom prst="rect">
            <a:avLst/>
          </a:prstGeom>
        </p:spPr>
        <p:txBody>
          <a:bodyPr wrap="square">
            <a:spAutoFit/>
          </a:bodyPr>
          <a:lstStyle/>
          <a:p>
            <a:r>
              <a:rPr lang="en-US" dirty="0" smtClean="0"/>
              <a:t>Quick Access Toolbar</a:t>
            </a:r>
            <a:endParaRPr lang="en-US" dirty="0"/>
          </a:p>
        </p:txBody>
      </p:sp>
      <p:cxnSp>
        <p:nvCxnSpPr>
          <p:cNvPr id="10" name="Elbow Connector 9"/>
          <p:cNvCxnSpPr/>
          <p:nvPr/>
        </p:nvCxnSpPr>
        <p:spPr>
          <a:xfrm rot="5400000">
            <a:off x="463395" y="4489605"/>
            <a:ext cx="444810" cy="15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4" cstate="print"/>
          <a:srcRect/>
          <a:stretch>
            <a:fillRect/>
          </a:stretch>
        </p:blipFill>
        <p:spPr bwMode="auto">
          <a:xfrm>
            <a:off x="6629400" y="3640720"/>
            <a:ext cx="2133600" cy="2687256"/>
          </a:xfrm>
          <a:prstGeom prst="rect">
            <a:avLst/>
          </a:prstGeom>
          <a:noFill/>
          <a:ln w="9525">
            <a:noFill/>
            <a:miter lim="800000"/>
            <a:headEnd/>
            <a:tailEnd/>
          </a:ln>
        </p:spPr>
      </p:pic>
      <p:sp>
        <p:nvSpPr>
          <p:cNvPr id="16" name="Rectangle 15"/>
          <p:cNvSpPr/>
          <p:nvPr/>
        </p:nvSpPr>
        <p:spPr>
          <a:xfrm>
            <a:off x="6324600" y="2514600"/>
            <a:ext cx="2438400" cy="646331"/>
          </a:xfrm>
          <a:prstGeom prst="rect">
            <a:avLst/>
          </a:prstGeom>
        </p:spPr>
        <p:txBody>
          <a:bodyPr wrap="square">
            <a:spAutoFit/>
          </a:bodyPr>
          <a:lstStyle/>
          <a:p>
            <a:r>
              <a:rPr lang="en-US" dirty="0" smtClean="0"/>
              <a:t>Customize Quick Access</a:t>
            </a:r>
          </a:p>
          <a:p>
            <a:r>
              <a:rPr lang="en-US" dirty="0" smtClean="0"/>
              <a:t>Toolbar menu</a:t>
            </a:r>
            <a:endParaRPr lang="en-US" dirty="0"/>
          </a:p>
        </p:txBody>
      </p:sp>
      <p:cxnSp>
        <p:nvCxnSpPr>
          <p:cNvPr id="18" name="Elbow Connector 17"/>
          <p:cNvCxnSpPr/>
          <p:nvPr/>
        </p:nvCxnSpPr>
        <p:spPr>
          <a:xfrm rot="16200000" flipH="1">
            <a:off x="7734300" y="3009900"/>
            <a:ext cx="609600" cy="533400"/>
          </a:xfrm>
          <a:prstGeom prst="bentConnector3">
            <a:avLst>
              <a:gd name="adj1" fmla="val -2326"/>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Backstage</a:t>
            </a:r>
            <a:endParaRPr lang="en-US" dirty="0"/>
          </a:p>
        </p:txBody>
      </p:sp>
      <p:sp>
        <p:nvSpPr>
          <p:cNvPr id="3" name="Content Placeholder 2"/>
          <p:cNvSpPr>
            <a:spLocks noGrp="1"/>
          </p:cNvSpPr>
          <p:nvPr>
            <p:ph idx="1"/>
          </p:nvPr>
        </p:nvSpPr>
        <p:spPr>
          <a:xfrm>
            <a:off x="457199" y="1600200"/>
            <a:ext cx="6934201" cy="4572000"/>
          </a:xfrm>
        </p:spPr>
        <p:txBody>
          <a:bodyPr>
            <a:normAutofit/>
          </a:bodyPr>
          <a:lstStyle/>
          <a:p>
            <a:r>
              <a:rPr lang="en-US" dirty="0" smtClean="0"/>
              <a:t>Enables common activities for files</a:t>
            </a:r>
          </a:p>
          <a:p>
            <a:pPr lvl="1"/>
            <a:r>
              <a:rPr lang="en-US" dirty="0" smtClean="0"/>
              <a:t>Open</a:t>
            </a:r>
          </a:p>
          <a:p>
            <a:pPr lvl="1"/>
            <a:r>
              <a:rPr lang="en-US" dirty="0" smtClean="0"/>
              <a:t>Close</a:t>
            </a:r>
          </a:p>
          <a:p>
            <a:pPr lvl="1"/>
            <a:r>
              <a:rPr lang="en-US" dirty="0" smtClean="0"/>
              <a:t>Save</a:t>
            </a:r>
          </a:p>
          <a:p>
            <a:pPr lvl="1"/>
            <a:r>
              <a:rPr lang="en-US" dirty="0" smtClean="0"/>
              <a:t>Print </a:t>
            </a:r>
          </a:p>
          <a:p>
            <a:r>
              <a:rPr lang="en-US" dirty="0" smtClean="0"/>
              <a:t>Provides </a:t>
            </a:r>
            <a:br>
              <a:rPr lang="en-US" dirty="0" smtClean="0"/>
            </a:br>
            <a:r>
              <a:rPr lang="en-US" dirty="0" smtClean="0"/>
              <a:t>information </a:t>
            </a:r>
            <a:br>
              <a:rPr lang="en-US" dirty="0" smtClean="0"/>
            </a:br>
            <a:r>
              <a:rPr lang="en-US" dirty="0" smtClean="0"/>
              <a:t>on open files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17</a:t>
            </a:fld>
            <a:endParaRPr lang="en-US" dirty="0"/>
          </a:p>
        </p:txBody>
      </p:sp>
      <p:pic>
        <p:nvPicPr>
          <p:cNvPr id="1027" name="Picture 3" descr="H:\A_Prentice Hall Reviewing\A_Office_2010_Reviewing\OffFund\RTM Office Fundamental Screen Captures\exp2010_fund_figure1.13.tif"/>
          <p:cNvPicPr>
            <a:picLocks noChangeAspect="1" noChangeArrowheads="1"/>
          </p:cNvPicPr>
          <p:nvPr/>
        </p:nvPicPr>
        <p:blipFill>
          <a:blip r:embed="rId3" cstate="print"/>
          <a:srcRect/>
          <a:stretch>
            <a:fillRect/>
          </a:stretch>
        </p:blipFill>
        <p:spPr bwMode="auto">
          <a:xfrm>
            <a:off x="3070933" y="2412962"/>
            <a:ext cx="5711117" cy="303533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Ribbon</a:t>
            </a:r>
            <a:endParaRPr lang="en-US" dirty="0"/>
          </a:p>
        </p:txBody>
      </p:sp>
      <p:sp>
        <p:nvSpPr>
          <p:cNvPr id="3" name="Content Placeholder 2"/>
          <p:cNvSpPr>
            <a:spLocks noGrp="1"/>
          </p:cNvSpPr>
          <p:nvPr>
            <p:ph idx="1"/>
          </p:nvPr>
        </p:nvSpPr>
        <p:spPr>
          <a:xfrm>
            <a:off x="457200" y="1600201"/>
            <a:ext cx="8229600" cy="2819400"/>
          </a:xfrm>
        </p:spPr>
        <p:txBody>
          <a:bodyPr/>
          <a:lstStyle/>
          <a:p>
            <a:r>
              <a:rPr lang="en-US" dirty="0" smtClean="0"/>
              <a:t>Beneath the Title bar</a:t>
            </a:r>
          </a:p>
          <a:p>
            <a:r>
              <a:rPr lang="en-US" dirty="0" smtClean="0"/>
              <a:t>Includes</a:t>
            </a:r>
          </a:p>
          <a:p>
            <a:pPr lvl="1"/>
            <a:r>
              <a:rPr lang="en-US" dirty="0" smtClean="0"/>
              <a:t>Tabs</a:t>
            </a:r>
          </a:p>
          <a:p>
            <a:pPr lvl="1"/>
            <a:r>
              <a:rPr lang="en-US" dirty="0" smtClean="0"/>
              <a:t>Groups</a:t>
            </a:r>
          </a:p>
          <a:p>
            <a:pPr lvl="1"/>
            <a:r>
              <a:rPr lang="en-US" dirty="0" smtClean="0"/>
              <a:t>Commands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18</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838200" y="5105400"/>
            <a:ext cx="7696200" cy="805696"/>
          </a:xfrm>
          <a:prstGeom prst="rect">
            <a:avLst/>
          </a:prstGeom>
          <a:noFill/>
          <a:ln w="9525">
            <a:noFill/>
            <a:miter lim="800000"/>
            <a:headEnd/>
            <a:tailEnd/>
          </a:ln>
        </p:spPr>
      </p:pic>
      <p:sp>
        <p:nvSpPr>
          <p:cNvPr id="8" name="Rectangle 7"/>
          <p:cNvSpPr/>
          <p:nvPr/>
        </p:nvSpPr>
        <p:spPr>
          <a:xfrm>
            <a:off x="1447800" y="4419600"/>
            <a:ext cx="599908" cy="369332"/>
          </a:xfrm>
          <a:prstGeom prst="rect">
            <a:avLst/>
          </a:prstGeom>
        </p:spPr>
        <p:txBody>
          <a:bodyPr wrap="none">
            <a:spAutoFit/>
          </a:bodyPr>
          <a:lstStyle/>
          <a:p>
            <a:r>
              <a:rPr lang="en-US" dirty="0" smtClean="0"/>
              <a:t>Tabs</a:t>
            </a:r>
            <a:endParaRPr lang="en-US" dirty="0"/>
          </a:p>
        </p:txBody>
      </p:sp>
      <p:cxnSp>
        <p:nvCxnSpPr>
          <p:cNvPr id="10" name="Straight Arrow Connector 9"/>
          <p:cNvCxnSpPr>
            <a:stCxn id="8" idx="2"/>
          </p:cNvCxnSpPr>
          <p:nvPr/>
        </p:nvCxnSpPr>
        <p:spPr>
          <a:xfrm rot="16200000" flipH="1">
            <a:off x="1515743" y="5020943"/>
            <a:ext cx="468868" cy="484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rot="16200000" flipH="1">
            <a:off x="1714500" y="4838700"/>
            <a:ext cx="457200" cy="381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1752600" y="4800600"/>
            <a:ext cx="990600" cy="457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1295400" y="6172200"/>
            <a:ext cx="861070" cy="369332"/>
          </a:xfrm>
          <a:prstGeom prst="rect">
            <a:avLst/>
          </a:prstGeom>
        </p:spPr>
        <p:txBody>
          <a:bodyPr wrap="none">
            <a:spAutoFit/>
          </a:bodyPr>
          <a:lstStyle/>
          <a:p>
            <a:r>
              <a:rPr lang="en-US" dirty="0" smtClean="0"/>
              <a:t>Groups</a:t>
            </a:r>
            <a:endParaRPr lang="en-US" dirty="0"/>
          </a:p>
        </p:txBody>
      </p:sp>
      <p:cxnSp>
        <p:nvCxnSpPr>
          <p:cNvPr id="37" name="Elbow Connector 36"/>
          <p:cNvCxnSpPr/>
          <p:nvPr/>
        </p:nvCxnSpPr>
        <p:spPr>
          <a:xfrm rot="5400000" flipH="1" flipV="1">
            <a:off x="2171700" y="5981700"/>
            <a:ext cx="381000" cy="304800"/>
          </a:xfrm>
          <a:prstGeom prst="bentConnector3">
            <a:avLst>
              <a:gd name="adj1" fmla="val -149"/>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7" name="Elbow Connector 56"/>
          <p:cNvCxnSpPr/>
          <p:nvPr/>
        </p:nvCxnSpPr>
        <p:spPr>
          <a:xfrm flipV="1">
            <a:off x="2514600" y="5943600"/>
            <a:ext cx="1447800" cy="381000"/>
          </a:xfrm>
          <a:prstGeom prst="bentConnector3">
            <a:avLst>
              <a:gd name="adj1" fmla="val 9996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7" name="Elbow Connector 66"/>
          <p:cNvCxnSpPr/>
          <p:nvPr/>
        </p:nvCxnSpPr>
        <p:spPr>
          <a:xfrm flipV="1">
            <a:off x="3962400" y="5943600"/>
            <a:ext cx="2209800" cy="381000"/>
          </a:xfrm>
          <a:prstGeom prst="bentConnector3">
            <a:avLst>
              <a:gd name="adj1" fmla="val 100026"/>
            </a:avLst>
          </a:prstGeom>
          <a:ln>
            <a:tailEnd type="arrow"/>
          </a:ln>
        </p:spPr>
        <p:style>
          <a:lnRef idx="1">
            <a:schemeClr val="accent2"/>
          </a:lnRef>
          <a:fillRef idx="0">
            <a:schemeClr val="accent2"/>
          </a:fillRef>
          <a:effectRef idx="0">
            <a:schemeClr val="accent2"/>
          </a:effectRef>
          <a:fontRef idx="minor">
            <a:schemeClr val="tx1"/>
          </a:fontRef>
        </p:style>
      </p:cxnSp>
      <p:sp>
        <p:nvSpPr>
          <p:cNvPr id="72" name="Rectangle 71"/>
          <p:cNvSpPr/>
          <p:nvPr/>
        </p:nvSpPr>
        <p:spPr>
          <a:xfrm>
            <a:off x="4495800" y="4419600"/>
            <a:ext cx="1242648" cy="369332"/>
          </a:xfrm>
          <a:prstGeom prst="rect">
            <a:avLst/>
          </a:prstGeom>
        </p:spPr>
        <p:txBody>
          <a:bodyPr wrap="none">
            <a:spAutoFit/>
          </a:bodyPr>
          <a:lstStyle/>
          <a:p>
            <a:r>
              <a:rPr lang="en-US" dirty="0" smtClean="0"/>
              <a:t>Commands</a:t>
            </a:r>
            <a:endParaRPr lang="en-US" dirty="0"/>
          </a:p>
        </p:txBody>
      </p:sp>
      <p:cxnSp>
        <p:nvCxnSpPr>
          <p:cNvPr id="73" name="Straight Arrow Connector 72"/>
          <p:cNvCxnSpPr/>
          <p:nvPr/>
        </p:nvCxnSpPr>
        <p:spPr>
          <a:xfrm rot="5400000">
            <a:off x="4686300" y="5067300"/>
            <a:ext cx="6858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5" name="Straight Arrow Connector 74"/>
          <p:cNvCxnSpPr/>
          <p:nvPr/>
        </p:nvCxnSpPr>
        <p:spPr>
          <a:xfrm rot="5400000">
            <a:off x="4495800" y="4876800"/>
            <a:ext cx="685800" cy="3810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7" name="Straight Arrow Connector 76"/>
          <p:cNvCxnSpPr/>
          <p:nvPr/>
        </p:nvCxnSpPr>
        <p:spPr>
          <a:xfrm rot="10800000" flipV="1">
            <a:off x="4114800" y="4724400"/>
            <a:ext cx="914400" cy="6858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Ribbon Features</a:t>
            </a:r>
            <a:endParaRPr lang="en-US" dirty="0"/>
          </a:p>
        </p:txBody>
      </p:sp>
      <p:sp>
        <p:nvSpPr>
          <p:cNvPr id="3" name="Content Placeholder 2"/>
          <p:cNvSpPr>
            <a:spLocks noGrp="1"/>
          </p:cNvSpPr>
          <p:nvPr>
            <p:ph idx="1"/>
          </p:nvPr>
        </p:nvSpPr>
        <p:spPr>
          <a:xfrm>
            <a:off x="457200" y="1600200"/>
            <a:ext cx="3974123" cy="3276600"/>
          </a:xfrm>
        </p:spPr>
        <p:txBody>
          <a:bodyPr/>
          <a:lstStyle/>
          <a:p>
            <a:r>
              <a:rPr lang="en-US" dirty="0" smtClean="0"/>
              <a:t>Dialog boxes</a:t>
            </a:r>
          </a:p>
          <a:p>
            <a:r>
              <a:rPr lang="en-US" dirty="0" smtClean="0"/>
              <a:t>Dialog Box Launcher</a:t>
            </a:r>
          </a:p>
          <a:p>
            <a:r>
              <a:rPr lang="en-US" dirty="0" smtClean="0"/>
              <a:t>Gallery</a:t>
            </a:r>
          </a:p>
          <a:p>
            <a:r>
              <a:rPr lang="en-US" dirty="0" smtClean="0"/>
              <a:t>Live Preview</a:t>
            </a:r>
          </a:p>
          <a:p>
            <a:r>
              <a:rPr lang="en-US" dirty="0" smtClean="0"/>
              <a:t>Contextual tabs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19</a:t>
            </a:fld>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4056185" y="2819399"/>
            <a:ext cx="4736122" cy="35520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a:t>
            </a:r>
            <a:endParaRPr lang="en-US" dirty="0"/>
          </a:p>
        </p:txBody>
      </p:sp>
      <p:sp>
        <p:nvSpPr>
          <p:cNvPr id="5" name="Content Placeholder 4"/>
          <p:cNvSpPr>
            <a:spLocks noGrp="1"/>
          </p:cNvSpPr>
          <p:nvPr>
            <p:ph idx="1"/>
          </p:nvPr>
        </p:nvSpPr>
        <p:spPr/>
        <p:txBody>
          <a:bodyPr/>
          <a:lstStyle/>
          <a:p>
            <a:r>
              <a:rPr lang="en-US" dirty="0" smtClean="0"/>
              <a:t>Use Windows Explorer</a:t>
            </a:r>
          </a:p>
          <a:p>
            <a:r>
              <a:rPr lang="en-US" dirty="0" smtClean="0"/>
              <a:t>Work with folders and files</a:t>
            </a:r>
          </a:p>
          <a:p>
            <a:r>
              <a:rPr lang="en-US" dirty="0" smtClean="0"/>
              <a:t>Select, copy, and move multiple files and folders</a:t>
            </a:r>
          </a:p>
          <a:p>
            <a:r>
              <a:rPr lang="en-US" dirty="0" smtClean="0"/>
              <a:t>Identify common interface components</a:t>
            </a:r>
          </a:p>
          <a:p>
            <a:r>
              <a:rPr lang="en-US" dirty="0" smtClean="0"/>
              <a:t>Get Office Help</a:t>
            </a:r>
            <a:endParaRPr lang="en-US" dirty="0"/>
          </a:p>
        </p:txBody>
      </p:sp>
      <p:sp>
        <p:nvSpPr>
          <p:cNvPr id="2" name="Footer Placeholder 1"/>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3" name="Slide Number Placeholder 2"/>
          <p:cNvSpPr>
            <a:spLocks noGrp="1"/>
          </p:cNvSpPr>
          <p:nvPr>
            <p:ph type="sldNum" sz="quarter" idx="4"/>
          </p:nvPr>
        </p:nvSpPr>
        <p:spPr/>
        <p:txBody>
          <a:bodyPr/>
          <a:lstStyle/>
          <a:p>
            <a:fld id="{97F33F24-5111-4524-9375-24241E4B6E0C}"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Bar</a:t>
            </a:r>
            <a:endParaRPr lang="en-US" dirty="0"/>
          </a:p>
        </p:txBody>
      </p:sp>
      <p:sp>
        <p:nvSpPr>
          <p:cNvPr id="3" name="Content Placeholder 2"/>
          <p:cNvSpPr>
            <a:spLocks noGrp="1"/>
          </p:cNvSpPr>
          <p:nvPr>
            <p:ph idx="1"/>
          </p:nvPr>
        </p:nvSpPr>
        <p:spPr>
          <a:xfrm>
            <a:off x="457200" y="1600201"/>
            <a:ext cx="8229600" cy="914399"/>
          </a:xfrm>
        </p:spPr>
        <p:txBody>
          <a:bodyPr/>
          <a:lstStyle/>
          <a:p>
            <a:r>
              <a:rPr lang="en-US" dirty="0" smtClean="0"/>
              <a:t>Contains information relative to an open file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20</a:t>
            </a:fld>
            <a:endParaRPr lang="en-US" dirty="0"/>
          </a:p>
        </p:txBody>
      </p:sp>
      <p:sp>
        <p:nvSpPr>
          <p:cNvPr id="8" name="TextBox 7"/>
          <p:cNvSpPr txBox="1"/>
          <p:nvPr/>
        </p:nvSpPr>
        <p:spPr>
          <a:xfrm>
            <a:off x="2209800" y="4572000"/>
            <a:ext cx="3940118" cy="461665"/>
          </a:xfrm>
          <a:prstGeom prst="rect">
            <a:avLst/>
          </a:prstGeom>
          <a:noFill/>
          <a:ln>
            <a:noFill/>
          </a:ln>
        </p:spPr>
        <p:txBody>
          <a:bodyPr wrap="none" rtlCol="0">
            <a:spAutoFit/>
          </a:bodyPr>
          <a:lstStyle/>
          <a:p>
            <a:r>
              <a:rPr lang="en-US" sz="2400" dirty="0" smtClean="0"/>
              <a:t>View buttons         Zoom Slider</a:t>
            </a:r>
            <a:endParaRPr lang="en-US" sz="2400" dirty="0"/>
          </a:p>
        </p:txBody>
      </p:sp>
      <p:sp>
        <p:nvSpPr>
          <p:cNvPr id="9" name="Right Brace 8"/>
          <p:cNvSpPr/>
          <p:nvPr/>
        </p:nvSpPr>
        <p:spPr>
          <a:xfrm rot="16200000">
            <a:off x="3200400" y="4876800"/>
            <a:ext cx="457200" cy="914400"/>
          </a:xfrm>
          <a:prstGeom prst="rightBrace">
            <a:avLst>
              <a:gd name="adj1" fmla="val 4500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ight Brace 9"/>
          <p:cNvSpPr/>
          <p:nvPr/>
        </p:nvSpPr>
        <p:spPr>
          <a:xfrm rot="16200000">
            <a:off x="4762500" y="4686300"/>
            <a:ext cx="457200" cy="1295400"/>
          </a:xfrm>
          <a:prstGeom prst="rightBrace">
            <a:avLst>
              <a:gd name="adj1" fmla="val 5378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2971800" y="5562600"/>
            <a:ext cx="2657475" cy="22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0"/>
            <a:ext cx="8229600" cy="1143000"/>
          </a:xfrm>
        </p:spPr>
        <p:txBody>
          <a:bodyPr>
            <a:normAutofit/>
          </a:bodyPr>
          <a:lstStyle/>
          <a:p>
            <a:r>
              <a:rPr lang="en-US" dirty="0" smtClean="0"/>
              <a:t>Getting Help from Office</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21</a:t>
            </a:fld>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4001601" y="1739500"/>
            <a:ext cx="3290154" cy="4451385"/>
          </a:xfrm>
          <a:prstGeom prst="rect">
            <a:avLst/>
          </a:prstGeom>
          <a:noFill/>
          <a:ln w="9525">
            <a:noFill/>
            <a:miter lim="800000"/>
            <a:headEnd/>
            <a:tailEnd/>
          </a:ln>
        </p:spPr>
      </p:pic>
      <p:sp>
        <p:nvSpPr>
          <p:cNvPr id="5" name="Rectangle 4"/>
          <p:cNvSpPr/>
          <p:nvPr/>
        </p:nvSpPr>
        <p:spPr>
          <a:xfrm>
            <a:off x="1484557" y="2095473"/>
            <a:ext cx="1204304" cy="369332"/>
          </a:xfrm>
          <a:prstGeom prst="rect">
            <a:avLst/>
          </a:prstGeom>
        </p:spPr>
        <p:txBody>
          <a:bodyPr wrap="none">
            <a:spAutoFit/>
          </a:bodyPr>
          <a:lstStyle/>
          <a:p>
            <a:r>
              <a:rPr lang="en-US" dirty="0" smtClean="0"/>
              <a:t>Search box</a:t>
            </a:r>
            <a:endParaRPr lang="en-US" dirty="0"/>
          </a:p>
        </p:txBody>
      </p:sp>
      <p:sp>
        <p:nvSpPr>
          <p:cNvPr id="6" name="Rectangle 5"/>
          <p:cNvSpPr/>
          <p:nvPr/>
        </p:nvSpPr>
        <p:spPr>
          <a:xfrm>
            <a:off x="1002392" y="4322856"/>
            <a:ext cx="1230786" cy="369332"/>
          </a:xfrm>
          <a:prstGeom prst="rect">
            <a:avLst/>
          </a:prstGeom>
        </p:spPr>
        <p:txBody>
          <a:bodyPr wrap="none">
            <a:spAutoFit/>
          </a:bodyPr>
          <a:lstStyle/>
          <a:p>
            <a:r>
              <a:rPr lang="en-US" dirty="0" smtClean="0"/>
              <a:t>Help topics</a:t>
            </a:r>
            <a:endParaRPr lang="en-US" dirty="0"/>
          </a:p>
        </p:txBody>
      </p:sp>
      <p:sp>
        <p:nvSpPr>
          <p:cNvPr id="7" name="Left Bracket 6"/>
          <p:cNvSpPr/>
          <p:nvPr/>
        </p:nvSpPr>
        <p:spPr>
          <a:xfrm>
            <a:off x="3493477" y="3071446"/>
            <a:ext cx="679938" cy="2836985"/>
          </a:xfrm>
          <a:prstGeom prst="leftBracket">
            <a:avLst>
              <a:gd name="adj"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9" name="Straight Connector 8"/>
          <p:cNvCxnSpPr>
            <a:stCxn id="7" idx="1"/>
            <a:endCxn id="6" idx="3"/>
          </p:cNvCxnSpPr>
          <p:nvPr/>
        </p:nvCxnSpPr>
        <p:spPr>
          <a:xfrm rot="10800000" flipV="1">
            <a:off x="2233179" y="4489938"/>
            <a:ext cx="1260299" cy="17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43200" y="2250831"/>
            <a:ext cx="1524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1905000" y="6356350"/>
            <a:ext cx="5486400" cy="365125"/>
          </a:xfrm>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Working with Files</a:t>
            </a:r>
            <a:endParaRPr lang="en-US" dirty="0"/>
          </a:p>
        </p:txBody>
      </p:sp>
      <p:sp>
        <p:nvSpPr>
          <p:cNvPr id="9" name="Content Placeholder 8"/>
          <p:cNvSpPr>
            <a:spLocks noGrp="1"/>
          </p:cNvSpPr>
          <p:nvPr>
            <p:ph idx="1"/>
          </p:nvPr>
        </p:nvSpPr>
        <p:spPr/>
        <p:txBody>
          <a:bodyPr/>
          <a:lstStyle/>
          <a:p>
            <a:r>
              <a:rPr lang="en-US" dirty="0" smtClean="0"/>
              <a:t>Opening a file</a:t>
            </a:r>
          </a:p>
          <a:p>
            <a:r>
              <a:rPr lang="en-US" dirty="0" smtClean="0"/>
              <a:t>Printing from a file</a:t>
            </a:r>
          </a:p>
          <a:p>
            <a:r>
              <a:rPr lang="en-US" dirty="0" smtClean="0"/>
              <a:t>Closing a file and application</a:t>
            </a:r>
          </a:p>
          <a:p>
            <a:r>
              <a:rPr lang="en-US" dirty="0" smtClean="0"/>
              <a:t>Selecting and editing text</a:t>
            </a:r>
          </a:p>
          <a:p>
            <a:r>
              <a:rPr lang="en-US" dirty="0" smtClean="0"/>
              <a:t>Font attributes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Opening a File</a:t>
            </a:r>
            <a:endParaRPr lang="en-US" dirty="0"/>
          </a:p>
        </p:txBody>
      </p:sp>
      <p:sp>
        <p:nvSpPr>
          <p:cNvPr id="9" name="Content Placeholder 8"/>
          <p:cNvSpPr>
            <a:spLocks noGrp="1"/>
          </p:cNvSpPr>
          <p:nvPr>
            <p:ph idx="1"/>
          </p:nvPr>
        </p:nvSpPr>
        <p:spPr/>
        <p:txBody>
          <a:bodyPr/>
          <a:lstStyle/>
          <a:p>
            <a:r>
              <a:rPr lang="en-US" dirty="0" smtClean="0"/>
              <a:t>Opening a new file</a:t>
            </a:r>
          </a:p>
          <a:p>
            <a:r>
              <a:rPr lang="en-US" dirty="0" smtClean="0"/>
              <a:t>Opening an existing file</a:t>
            </a:r>
          </a:p>
          <a:p>
            <a:r>
              <a:rPr lang="en-US" dirty="0" smtClean="0"/>
              <a:t>Opening a new file using a predefined template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23</a:t>
            </a:fld>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4173415" y="3506665"/>
            <a:ext cx="4548554" cy="2700704"/>
          </a:xfrm>
          <a:prstGeom prst="rect">
            <a:avLst/>
          </a:prstGeom>
          <a:noFill/>
          <a:ln w="9525">
            <a:noFill/>
            <a:miter lim="800000"/>
            <a:headEnd/>
            <a:tailEnd/>
          </a:ln>
        </p:spPr>
      </p:pic>
      <p:sp>
        <p:nvSpPr>
          <p:cNvPr id="7" name="Rectangle 6"/>
          <p:cNvSpPr/>
          <p:nvPr/>
        </p:nvSpPr>
        <p:spPr>
          <a:xfrm>
            <a:off x="363416" y="3903005"/>
            <a:ext cx="2497015" cy="645550"/>
          </a:xfrm>
          <a:prstGeom prst="rect">
            <a:avLst/>
          </a:prstGeom>
        </p:spPr>
        <p:txBody>
          <a:bodyPr wrap="square">
            <a:spAutoFit/>
          </a:bodyPr>
          <a:lstStyle/>
          <a:p>
            <a:r>
              <a:rPr lang="en-US" dirty="0" smtClean="0"/>
              <a:t>Templates available in a</a:t>
            </a:r>
          </a:p>
          <a:p>
            <a:r>
              <a:rPr lang="en-US" dirty="0" smtClean="0"/>
              <a:t>typical Office installation</a:t>
            </a:r>
            <a:endParaRPr lang="en-US" dirty="0"/>
          </a:p>
        </p:txBody>
      </p:sp>
      <p:sp>
        <p:nvSpPr>
          <p:cNvPr id="10" name="Rectangle 9"/>
          <p:cNvSpPr/>
          <p:nvPr/>
        </p:nvSpPr>
        <p:spPr>
          <a:xfrm>
            <a:off x="597877" y="5309773"/>
            <a:ext cx="2262554" cy="668996"/>
          </a:xfrm>
          <a:prstGeom prst="rect">
            <a:avLst/>
          </a:prstGeom>
        </p:spPr>
        <p:txBody>
          <a:bodyPr wrap="square">
            <a:spAutoFit/>
          </a:bodyPr>
          <a:lstStyle/>
          <a:p>
            <a:r>
              <a:rPr lang="en-US" dirty="0" smtClean="0"/>
              <a:t>Templates available</a:t>
            </a:r>
          </a:p>
          <a:p>
            <a:r>
              <a:rPr lang="en-US" dirty="0" smtClean="0"/>
              <a:t>from Office.com</a:t>
            </a:r>
            <a:endParaRPr lang="en-US" dirty="0"/>
          </a:p>
        </p:txBody>
      </p:sp>
      <p:cxnSp>
        <p:nvCxnSpPr>
          <p:cNvPr id="12" name="Straight Arrow Connector 11"/>
          <p:cNvCxnSpPr/>
          <p:nvPr/>
        </p:nvCxnSpPr>
        <p:spPr>
          <a:xfrm flipV="1">
            <a:off x="2860432" y="4220308"/>
            <a:ext cx="1781907" cy="5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V="1">
            <a:off x="5791202" y="5251940"/>
            <a:ext cx="738552" cy="11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 idx="3"/>
          </p:cNvCxnSpPr>
          <p:nvPr/>
        </p:nvCxnSpPr>
        <p:spPr>
          <a:xfrm rot="10800000">
            <a:off x="2860431" y="5644271"/>
            <a:ext cx="3329354" cy="62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Printing from a File</a:t>
            </a:r>
            <a:endParaRPr lang="en-US" dirty="0"/>
          </a:p>
        </p:txBody>
      </p:sp>
      <p:sp>
        <p:nvSpPr>
          <p:cNvPr id="3" name="Content Placeholder 2"/>
          <p:cNvSpPr>
            <a:spLocks noGrp="1"/>
          </p:cNvSpPr>
          <p:nvPr>
            <p:ph idx="1"/>
          </p:nvPr>
        </p:nvSpPr>
        <p:spPr>
          <a:xfrm>
            <a:off x="457200" y="1600201"/>
            <a:ext cx="8229600" cy="1828800"/>
          </a:xfrm>
        </p:spPr>
        <p:txBody>
          <a:bodyPr/>
          <a:lstStyle/>
          <a:p>
            <a:r>
              <a:rPr lang="en-US" dirty="0" smtClean="0"/>
              <a:t>Print Preview</a:t>
            </a:r>
          </a:p>
          <a:p>
            <a:r>
              <a:rPr lang="en-US" dirty="0" smtClean="0"/>
              <a:t>Printing</a:t>
            </a:r>
          </a:p>
          <a:p>
            <a:r>
              <a:rPr lang="en-US" dirty="0" smtClean="0"/>
              <a:t>Backstage View </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24</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657600" y="3048000"/>
            <a:ext cx="5054600" cy="30327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a File or Application</a:t>
            </a:r>
            <a:endParaRPr lang="en-US" dirty="0"/>
          </a:p>
        </p:txBody>
      </p:sp>
      <p:sp>
        <p:nvSpPr>
          <p:cNvPr id="3" name="Content Placeholder 2"/>
          <p:cNvSpPr>
            <a:spLocks noGrp="1"/>
          </p:cNvSpPr>
          <p:nvPr>
            <p:ph idx="1"/>
          </p:nvPr>
        </p:nvSpPr>
        <p:spPr/>
        <p:txBody>
          <a:bodyPr/>
          <a:lstStyle/>
          <a:p>
            <a:r>
              <a:rPr lang="en-US" dirty="0" smtClean="0"/>
              <a:t>Closing an individual file</a:t>
            </a:r>
          </a:p>
          <a:p>
            <a:r>
              <a:rPr lang="en-US" dirty="0" smtClean="0"/>
              <a:t>Closing an application</a:t>
            </a:r>
          </a:p>
          <a:p>
            <a:r>
              <a:rPr lang="en-US" dirty="0" smtClean="0"/>
              <a:t>Saving as you close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Tab Tasks</a:t>
            </a:r>
            <a:endParaRPr lang="en-US" dirty="0"/>
          </a:p>
        </p:txBody>
      </p:sp>
      <p:sp>
        <p:nvSpPr>
          <p:cNvPr id="3" name="Footer Placeholder 2"/>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26</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285750" y="2087583"/>
            <a:ext cx="8305800" cy="88898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47650" y="3478947"/>
            <a:ext cx="8290560" cy="887349"/>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85750" y="5100639"/>
            <a:ext cx="8290560" cy="887349"/>
          </a:xfrm>
          <a:prstGeom prst="rect">
            <a:avLst/>
          </a:prstGeom>
          <a:noFill/>
          <a:ln w="9525">
            <a:noFill/>
            <a:miter lim="800000"/>
            <a:headEnd/>
            <a:tailEnd/>
          </a:ln>
        </p:spPr>
      </p:pic>
      <p:sp>
        <p:nvSpPr>
          <p:cNvPr id="8" name="Rectangle 7"/>
          <p:cNvSpPr/>
          <p:nvPr/>
        </p:nvSpPr>
        <p:spPr>
          <a:xfrm>
            <a:off x="1478383" y="1586984"/>
            <a:ext cx="700833" cy="369332"/>
          </a:xfrm>
          <a:prstGeom prst="rect">
            <a:avLst/>
          </a:prstGeom>
        </p:spPr>
        <p:txBody>
          <a:bodyPr wrap="none">
            <a:spAutoFit/>
          </a:bodyPr>
          <a:lstStyle/>
          <a:p>
            <a:r>
              <a:rPr lang="en-US" dirty="0" smtClean="0"/>
              <a:t>Word</a:t>
            </a:r>
            <a:endParaRPr lang="en-US" dirty="0"/>
          </a:p>
        </p:txBody>
      </p:sp>
      <p:sp>
        <p:nvSpPr>
          <p:cNvPr id="9" name="Rectangle 8"/>
          <p:cNvSpPr/>
          <p:nvPr/>
        </p:nvSpPr>
        <p:spPr>
          <a:xfrm>
            <a:off x="1500216" y="2996684"/>
            <a:ext cx="657168" cy="369332"/>
          </a:xfrm>
          <a:prstGeom prst="rect">
            <a:avLst/>
          </a:prstGeom>
        </p:spPr>
        <p:txBody>
          <a:bodyPr wrap="none">
            <a:spAutoFit/>
          </a:bodyPr>
          <a:lstStyle/>
          <a:p>
            <a:r>
              <a:rPr lang="en-US" dirty="0" smtClean="0"/>
              <a:t>Excel</a:t>
            </a:r>
            <a:endParaRPr lang="en-US" dirty="0"/>
          </a:p>
        </p:txBody>
      </p:sp>
      <p:sp>
        <p:nvSpPr>
          <p:cNvPr id="10" name="Rectangle 9"/>
          <p:cNvSpPr/>
          <p:nvPr/>
        </p:nvSpPr>
        <p:spPr>
          <a:xfrm>
            <a:off x="1444642" y="4634984"/>
            <a:ext cx="1263616" cy="369332"/>
          </a:xfrm>
          <a:prstGeom prst="rect">
            <a:avLst/>
          </a:prstGeom>
        </p:spPr>
        <p:txBody>
          <a:bodyPr wrap="none">
            <a:spAutoFit/>
          </a:bodyPr>
          <a:lstStyle/>
          <a:p>
            <a:r>
              <a:rPr lang="en-US" dirty="0" smtClean="0"/>
              <a:t>PowerPoint</a:t>
            </a:r>
            <a:endParaRPr lang="en-US" dirty="0"/>
          </a:p>
        </p:txBody>
      </p:sp>
      <p:cxnSp>
        <p:nvCxnSpPr>
          <p:cNvPr id="12" name="Elbow Connector 11"/>
          <p:cNvCxnSpPr/>
          <p:nvPr/>
        </p:nvCxnSpPr>
        <p:spPr>
          <a:xfrm>
            <a:off x="2247900" y="1790700"/>
            <a:ext cx="1409700" cy="381000"/>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Elbow Connector 12"/>
          <p:cNvCxnSpPr/>
          <p:nvPr/>
        </p:nvCxnSpPr>
        <p:spPr>
          <a:xfrm>
            <a:off x="2228850" y="3162300"/>
            <a:ext cx="1600200" cy="400050"/>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Elbow Connector 14"/>
          <p:cNvCxnSpPr>
            <a:stCxn id="10" idx="3"/>
          </p:cNvCxnSpPr>
          <p:nvPr/>
        </p:nvCxnSpPr>
        <p:spPr>
          <a:xfrm>
            <a:off x="2708258" y="4819650"/>
            <a:ext cx="1006492" cy="361950"/>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and Editing Text</a:t>
            </a:r>
            <a:endParaRPr lang="en-US" dirty="0"/>
          </a:p>
        </p:txBody>
      </p:sp>
      <p:sp>
        <p:nvSpPr>
          <p:cNvPr id="3" name="Content Placeholder 2"/>
          <p:cNvSpPr>
            <a:spLocks noGrp="1"/>
          </p:cNvSpPr>
          <p:nvPr>
            <p:ph idx="1"/>
          </p:nvPr>
        </p:nvSpPr>
        <p:spPr/>
        <p:txBody>
          <a:bodyPr/>
          <a:lstStyle/>
          <a:p>
            <a:r>
              <a:rPr lang="en-US" dirty="0" smtClean="0"/>
              <a:t>Selecting text to edit</a:t>
            </a:r>
          </a:p>
          <a:p>
            <a:pPr lvl="1"/>
            <a:r>
              <a:rPr lang="en-US" dirty="0" smtClean="0"/>
              <a:t>Select then do</a:t>
            </a:r>
          </a:p>
          <a:p>
            <a:pPr lvl="1"/>
            <a:r>
              <a:rPr lang="en-US" dirty="0" smtClean="0"/>
              <a:t>Shortcuts to selecting text</a:t>
            </a:r>
          </a:p>
          <a:p>
            <a:r>
              <a:rPr lang="en-US" dirty="0" smtClean="0"/>
              <a:t>Editing text</a:t>
            </a:r>
          </a:p>
          <a:p>
            <a:r>
              <a:rPr lang="en-US" dirty="0" smtClean="0"/>
              <a:t>Mini toolbar</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Attributes</a:t>
            </a:r>
            <a:endParaRPr lang="en-US" dirty="0"/>
          </a:p>
        </p:txBody>
      </p:sp>
      <p:sp>
        <p:nvSpPr>
          <p:cNvPr id="3" name="Content Placeholder 2"/>
          <p:cNvSpPr>
            <a:spLocks noGrp="1"/>
          </p:cNvSpPr>
          <p:nvPr>
            <p:ph idx="1"/>
          </p:nvPr>
        </p:nvSpPr>
        <p:spPr/>
        <p:txBody>
          <a:bodyPr/>
          <a:lstStyle/>
          <a:p>
            <a:r>
              <a:rPr lang="en-US" dirty="0" smtClean="0"/>
              <a:t>A character design (how the font will appear)</a:t>
            </a:r>
          </a:p>
          <a:p>
            <a:r>
              <a:rPr lang="en-US" dirty="0" smtClean="0"/>
              <a:t>Each Office application has its own default font</a:t>
            </a:r>
          </a:p>
          <a:p>
            <a:r>
              <a:rPr lang="en-US" dirty="0" smtClean="0"/>
              <a:t>Fonts can be changed</a:t>
            </a:r>
          </a:p>
          <a:p>
            <a:r>
              <a:rPr lang="en-US" dirty="0" smtClean="0"/>
              <a:t>Toggle commands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Clipboard Tasks</a:t>
            </a:r>
            <a:endParaRPr lang="en-US" dirty="0"/>
          </a:p>
        </p:txBody>
      </p:sp>
      <p:sp>
        <p:nvSpPr>
          <p:cNvPr id="9" name="Content Placeholder 8"/>
          <p:cNvSpPr>
            <a:spLocks noGrp="1"/>
          </p:cNvSpPr>
          <p:nvPr>
            <p:ph idx="1"/>
          </p:nvPr>
        </p:nvSpPr>
        <p:spPr/>
        <p:txBody>
          <a:bodyPr/>
          <a:lstStyle/>
          <a:p>
            <a:r>
              <a:rPr lang="en-US" dirty="0" smtClean="0"/>
              <a:t>Cut</a:t>
            </a:r>
          </a:p>
          <a:p>
            <a:r>
              <a:rPr lang="en-US" dirty="0" smtClean="0"/>
              <a:t>Copy</a:t>
            </a:r>
          </a:p>
          <a:p>
            <a:r>
              <a:rPr lang="en-US" dirty="0" smtClean="0"/>
              <a:t>Paste</a:t>
            </a:r>
          </a:p>
          <a:p>
            <a:r>
              <a:rPr lang="en-US" dirty="0" smtClean="0"/>
              <a:t>Shortcut menu</a:t>
            </a:r>
          </a:p>
          <a:p>
            <a:r>
              <a:rPr lang="en-US" dirty="0" smtClean="0"/>
              <a:t>Format Painter</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 (continued)</a:t>
            </a:r>
            <a:endParaRPr lang="en-US" dirty="0"/>
          </a:p>
        </p:txBody>
      </p:sp>
      <p:sp>
        <p:nvSpPr>
          <p:cNvPr id="5" name="Content Placeholder 4"/>
          <p:cNvSpPr>
            <a:spLocks noGrp="1"/>
          </p:cNvSpPr>
          <p:nvPr>
            <p:ph idx="1"/>
          </p:nvPr>
        </p:nvSpPr>
        <p:spPr/>
        <p:txBody>
          <a:bodyPr>
            <a:normAutofit lnSpcReduction="10000"/>
          </a:bodyPr>
          <a:lstStyle/>
          <a:p>
            <a:r>
              <a:rPr lang="en-US" dirty="0" smtClean="0"/>
              <a:t>Open and print a file</a:t>
            </a:r>
          </a:p>
          <a:p>
            <a:r>
              <a:rPr lang="en-US" dirty="0" smtClean="0"/>
              <a:t>Close a file and application</a:t>
            </a:r>
          </a:p>
          <a:p>
            <a:r>
              <a:rPr lang="en-US" dirty="0" smtClean="0"/>
              <a:t>Select and edit text</a:t>
            </a:r>
          </a:p>
          <a:p>
            <a:r>
              <a:rPr lang="en-US" dirty="0" smtClean="0"/>
              <a:t>Use the Clipboard group tasks</a:t>
            </a:r>
          </a:p>
          <a:p>
            <a:r>
              <a:rPr lang="en-US" dirty="0" smtClean="0"/>
              <a:t>Use the Editing group tasks</a:t>
            </a:r>
          </a:p>
          <a:p>
            <a:r>
              <a:rPr lang="en-US" dirty="0" smtClean="0"/>
              <a:t>Insert objects</a:t>
            </a:r>
          </a:p>
          <a:p>
            <a:r>
              <a:rPr lang="en-US" dirty="0" smtClean="0"/>
              <a:t>Review a file</a:t>
            </a:r>
          </a:p>
          <a:p>
            <a:r>
              <a:rPr lang="en-US" dirty="0" smtClean="0"/>
              <a:t>Change page settings</a:t>
            </a:r>
            <a:endParaRPr lang="en-US" dirty="0"/>
          </a:p>
        </p:txBody>
      </p:sp>
      <p:sp>
        <p:nvSpPr>
          <p:cNvPr id="2" name="Footer Placeholder 1"/>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3" name="Slide Number Placeholder 2"/>
          <p:cNvSpPr>
            <a:spLocks noGrp="1"/>
          </p:cNvSpPr>
          <p:nvPr>
            <p:ph type="sldNum" sz="quarter" idx="4"/>
          </p:nvPr>
        </p:nvSpPr>
        <p:spPr/>
        <p:txBody>
          <a:bodyPr/>
          <a:lstStyle/>
          <a:p>
            <a:fld id="{97F33F24-5111-4524-9375-24241E4B6E0C}"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Clipboard </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30</a:t>
            </a:fld>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4591050" y="1207770"/>
            <a:ext cx="1409700" cy="5215890"/>
          </a:xfrm>
          <a:prstGeom prst="rect">
            <a:avLst/>
          </a:prstGeom>
          <a:noFill/>
          <a:ln w="9525">
            <a:noFill/>
            <a:miter lim="800000"/>
            <a:headEnd/>
            <a:tailEnd/>
          </a:ln>
        </p:spPr>
      </p:pic>
      <p:sp>
        <p:nvSpPr>
          <p:cNvPr id="6" name="Rectangle 5"/>
          <p:cNvSpPr/>
          <p:nvPr/>
        </p:nvSpPr>
        <p:spPr>
          <a:xfrm>
            <a:off x="1826223" y="1549285"/>
            <a:ext cx="1920240" cy="646331"/>
          </a:xfrm>
          <a:prstGeom prst="rect">
            <a:avLst/>
          </a:prstGeom>
        </p:spPr>
        <p:txBody>
          <a:bodyPr wrap="square">
            <a:spAutoFit/>
          </a:bodyPr>
          <a:lstStyle/>
          <a:p>
            <a:r>
              <a:rPr lang="en-US" dirty="0" smtClean="0"/>
              <a:t>Clipboard Dialog</a:t>
            </a:r>
          </a:p>
          <a:p>
            <a:r>
              <a:rPr lang="en-US" dirty="0" smtClean="0"/>
              <a:t>Box Launcher</a:t>
            </a:r>
            <a:endParaRPr lang="en-US" dirty="0"/>
          </a:p>
        </p:txBody>
      </p:sp>
      <p:sp>
        <p:nvSpPr>
          <p:cNvPr id="7" name="Rectangle 6"/>
          <p:cNvSpPr/>
          <p:nvPr/>
        </p:nvSpPr>
        <p:spPr>
          <a:xfrm>
            <a:off x="1714082" y="4139684"/>
            <a:ext cx="2042995" cy="369332"/>
          </a:xfrm>
          <a:prstGeom prst="rect">
            <a:avLst/>
          </a:prstGeom>
        </p:spPr>
        <p:txBody>
          <a:bodyPr wrap="none">
            <a:spAutoFit/>
          </a:bodyPr>
          <a:lstStyle/>
          <a:p>
            <a:r>
              <a:rPr lang="en-US" dirty="0" smtClean="0"/>
              <a:t>Clipboard task pane</a:t>
            </a:r>
            <a:endParaRPr lang="en-US" dirty="0"/>
          </a:p>
        </p:txBody>
      </p:sp>
      <p:sp>
        <p:nvSpPr>
          <p:cNvPr id="8" name="Left Bracket 7"/>
          <p:cNvSpPr/>
          <p:nvPr/>
        </p:nvSpPr>
        <p:spPr>
          <a:xfrm>
            <a:off x="4343400" y="2674003"/>
            <a:ext cx="289582" cy="3314700"/>
          </a:xfrm>
          <a:prstGeom prst="leftBracket">
            <a:avLst>
              <a:gd name="adj"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0" name="Straight Connector 9"/>
          <p:cNvCxnSpPr>
            <a:stCxn id="8" idx="1"/>
          </p:cNvCxnSpPr>
          <p:nvPr/>
        </p:nvCxnSpPr>
        <p:spPr>
          <a:xfrm rot="10800000" flipV="1">
            <a:off x="3790950" y="4331352"/>
            <a:ext cx="552450" cy="12047"/>
          </a:xfrm>
          <a:prstGeom prst="line">
            <a:avLst/>
          </a:prstGeom>
        </p:spPr>
        <p:style>
          <a:lnRef idx="1">
            <a:schemeClr val="accent1"/>
          </a:lnRef>
          <a:fillRef idx="0">
            <a:schemeClr val="accent1"/>
          </a:fillRef>
          <a:effectRef idx="0">
            <a:schemeClr val="accent1"/>
          </a:effectRef>
          <a:fontRef idx="minor">
            <a:schemeClr val="tx1"/>
          </a:fontRef>
        </p:style>
      </p:cxnSp>
      <p:sp>
        <p:nvSpPr>
          <p:cNvPr id="11" name="Left Bracket 10"/>
          <p:cNvSpPr/>
          <p:nvPr/>
        </p:nvSpPr>
        <p:spPr>
          <a:xfrm rot="16200000">
            <a:off x="4068221" y="773055"/>
            <a:ext cx="182880" cy="2880360"/>
          </a:xfrm>
          <a:prstGeom prst="leftBracket">
            <a:avLst>
              <a:gd name="adj"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Footer Placeholder 3"/>
          <p:cNvSpPr>
            <a:spLocks noGrp="1"/>
          </p:cNvSpPr>
          <p:nvPr>
            <p:ph type="ftr" sz="quarter" idx="3"/>
          </p:nvPr>
        </p:nvSpPr>
        <p:spPr>
          <a:xfrm>
            <a:off x="1905000" y="6356350"/>
            <a:ext cx="5486400" cy="365125"/>
          </a:xfrm>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Clipboard Tasks</a:t>
            </a:r>
            <a:endParaRPr lang="en-US" dirty="0"/>
          </a:p>
        </p:txBody>
      </p:sp>
      <p:sp>
        <p:nvSpPr>
          <p:cNvPr id="9" name="Content Placeholder 8"/>
          <p:cNvSpPr>
            <a:spLocks noGrp="1"/>
          </p:cNvSpPr>
          <p:nvPr>
            <p:ph idx="1"/>
          </p:nvPr>
        </p:nvSpPr>
        <p:spPr>
          <a:xfrm>
            <a:off x="457200" y="1600200"/>
            <a:ext cx="3083169" cy="3089031"/>
          </a:xfrm>
        </p:spPr>
        <p:txBody>
          <a:bodyPr/>
          <a:lstStyle/>
          <a:p>
            <a:r>
              <a:rPr lang="en-US" dirty="0" smtClean="0"/>
              <a:t>Cut</a:t>
            </a:r>
          </a:p>
          <a:p>
            <a:r>
              <a:rPr lang="en-US" dirty="0" smtClean="0"/>
              <a:t>Copy</a:t>
            </a:r>
          </a:p>
          <a:p>
            <a:r>
              <a:rPr lang="en-US" dirty="0" smtClean="0"/>
              <a:t>Paste</a:t>
            </a:r>
          </a:p>
          <a:p>
            <a:r>
              <a:rPr lang="en-US" dirty="0" smtClean="0"/>
              <a:t>Format Painter</a:t>
            </a:r>
          </a:p>
          <a:p>
            <a:r>
              <a:rPr lang="en-US" dirty="0" smtClean="0"/>
              <a:t>Shortcut menu</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31</a:t>
            </a:fld>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5083640" y="2301826"/>
            <a:ext cx="1457325" cy="1295400"/>
          </a:xfrm>
          <a:prstGeom prst="rect">
            <a:avLst/>
          </a:prstGeom>
          <a:noFill/>
          <a:ln w="9525">
            <a:noFill/>
            <a:miter lim="800000"/>
            <a:headEnd/>
            <a:tailEnd/>
          </a:ln>
        </p:spPr>
      </p:pic>
      <p:sp>
        <p:nvSpPr>
          <p:cNvPr id="7" name="Rectangle 6"/>
          <p:cNvSpPr/>
          <p:nvPr/>
        </p:nvSpPr>
        <p:spPr>
          <a:xfrm>
            <a:off x="7481929" y="2876230"/>
            <a:ext cx="654795" cy="369332"/>
          </a:xfrm>
          <a:prstGeom prst="rect">
            <a:avLst/>
          </a:prstGeom>
        </p:spPr>
        <p:txBody>
          <a:bodyPr wrap="none">
            <a:spAutoFit/>
          </a:bodyPr>
          <a:lstStyle/>
          <a:p>
            <a:r>
              <a:rPr lang="en-US" dirty="0" smtClean="0"/>
              <a:t>Copy</a:t>
            </a:r>
            <a:endParaRPr lang="en-US" dirty="0"/>
          </a:p>
        </p:txBody>
      </p:sp>
      <p:sp>
        <p:nvSpPr>
          <p:cNvPr id="10" name="Rectangle 9"/>
          <p:cNvSpPr/>
          <p:nvPr/>
        </p:nvSpPr>
        <p:spPr>
          <a:xfrm>
            <a:off x="5538937" y="1691027"/>
            <a:ext cx="506870" cy="369332"/>
          </a:xfrm>
          <a:prstGeom prst="rect">
            <a:avLst/>
          </a:prstGeom>
        </p:spPr>
        <p:txBody>
          <a:bodyPr wrap="none">
            <a:spAutoFit/>
          </a:bodyPr>
          <a:lstStyle/>
          <a:p>
            <a:r>
              <a:rPr lang="en-US" dirty="0" smtClean="0"/>
              <a:t>Cut</a:t>
            </a:r>
            <a:endParaRPr lang="en-US" dirty="0"/>
          </a:p>
        </p:txBody>
      </p:sp>
      <p:sp>
        <p:nvSpPr>
          <p:cNvPr id="11" name="Rectangle 10"/>
          <p:cNvSpPr/>
          <p:nvPr/>
        </p:nvSpPr>
        <p:spPr>
          <a:xfrm>
            <a:off x="3663936" y="2858645"/>
            <a:ext cx="686022" cy="369332"/>
          </a:xfrm>
          <a:prstGeom prst="rect">
            <a:avLst/>
          </a:prstGeom>
        </p:spPr>
        <p:txBody>
          <a:bodyPr wrap="none">
            <a:spAutoFit/>
          </a:bodyPr>
          <a:lstStyle/>
          <a:p>
            <a:r>
              <a:rPr lang="en-US" dirty="0" smtClean="0"/>
              <a:t>Paste</a:t>
            </a:r>
            <a:endParaRPr lang="en-US" dirty="0"/>
          </a:p>
        </p:txBody>
      </p:sp>
      <p:sp>
        <p:nvSpPr>
          <p:cNvPr id="12" name="Rectangle 11"/>
          <p:cNvSpPr/>
          <p:nvPr/>
        </p:nvSpPr>
        <p:spPr>
          <a:xfrm>
            <a:off x="5257316" y="4335752"/>
            <a:ext cx="1578894" cy="369332"/>
          </a:xfrm>
          <a:prstGeom prst="rect">
            <a:avLst/>
          </a:prstGeom>
        </p:spPr>
        <p:txBody>
          <a:bodyPr wrap="none">
            <a:spAutoFit/>
          </a:bodyPr>
          <a:lstStyle/>
          <a:p>
            <a:r>
              <a:rPr lang="en-US" dirty="0" smtClean="0"/>
              <a:t>Format Painter</a:t>
            </a:r>
            <a:endParaRPr lang="en-US" dirty="0"/>
          </a:p>
        </p:txBody>
      </p:sp>
      <p:cxnSp>
        <p:nvCxnSpPr>
          <p:cNvPr id="14" name="Straight Arrow Connector 13"/>
          <p:cNvCxnSpPr/>
          <p:nvPr/>
        </p:nvCxnSpPr>
        <p:spPr>
          <a:xfrm>
            <a:off x="4311748" y="3037450"/>
            <a:ext cx="7033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H="1">
            <a:off x="5452110" y="2411730"/>
            <a:ext cx="685800" cy="22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p:cNvCxnSpPr>
          <p:nvPr/>
        </p:nvCxnSpPr>
        <p:spPr>
          <a:xfrm rot="16200000" flipV="1">
            <a:off x="5564666" y="3853654"/>
            <a:ext cx="952472" cy="11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1"/>
          </p:cNvCxnSpPr>
          <p:nvPr/>
        </p:nvCxnSpPr>
        <p:spPr>
          <a:xfrm rot="10800000" flipV="1">
            <a:off x="6126481" y="3060896"/>
            <a:ext cx="1355449" cy="2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4850" y="0"/>
            <a:ext cx="7772400" cy="1470025"/>
          </a:xfrm>
        </p:spPr>
        <p:txBody>
          <a:bodyPr/>
          <a:lstStyle/>
          <a:p>
            <a:r>
              <a:rPr lang="en-US" dirty="0" smtClean="0"/>
              <a:t>Editing Group Tasks</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32</a:t>
            </a:fld>
            <a:endParaRPr lang="en-US" dirty="0"/>
          </a:p>
        </p:txBody>
      </p:sp>
      <p:pic>
        <p:nvPicPr>
          <p:cNvPr id="11266" name="Picture 2"/>
          <p:cNvPicPr>
            <a:picLocks noChangeAspect="1" noChangeArrowheads="1"/>
          </p:cNvPicPr>
          <p:nvPr/>
        </p:nvPicPr>
        <p:blipFill>
          <a:blip r:embed="rId3" cstate="print"/>
          <a:srcRect/>
          <a:stretch>
            <a:fillRect/>
          </a:stretch>
        </p:blipFill>
        <p:spPr bwMode="auto">
          <a:xfrm>
            <a:off x="3186113" y="1962150"/>
            <a:ext cx="1133475" cy="8382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3662363" y="4100513"/>
            <a:ext cx="1895475" cy="866775"/>
          </a:xfrm>
          <a:prstGeom prst="rect">
            <a:avLst/>
          </a:prstGeom>
          <a:noFill/>
          <a:ln w="9525">
            <a:noFill/>
            <a:miter lim="800000"/>
            <a:headEnd/>
            <a:tailEnd/>
          </a:ln>
        </p:spPr>
      </p:pic>
      <p:sp>
        <p:nvSpPr>
          <p:cNvPr id="7" name="Rectangle 6"/>
          <p:cNvSpPr/>
          <p:nvPr/>
        </p:nvSpPr>
        <p:spPr>
          <a:xfrm>
            <a:off x="571500" y="2039035"/>
            <a:ext cx="2305050" cy="647015"/>
          </a:xfrm>
          <a:prstGeom prst="rect">
            <a:avLst/>
          </a:prstGeom>
        </p:spPr>
        <p:txBody>
          <a:bodyPr wrap="square">
            <a:spAutoFit/>
          </a:bodyPr>
          <a:lstStyle/>
          <a:p>
            <a:r>
              <a:rPr lang="en-US" dirty="0" smtClean="0"/>
              <a:t>Word and PowerPoint</a:t>
            </a:r>
          </a:p>
          <a:p>
            <a:r>
              <a:rPr lang="en-US" dirty="0" smtClean="0"/>
              <a:t>Editing group</a:t>
            </a:r>
            <a:endParaRPr lang="en-US" dirty="0"/>
          </a:p>
        </p:txBody>
      </p:sp>
      <p:sp>
        <p:nvSpPr>
          <p:cNvPr id="8" name="Rectangle 7"/>
          <p:cNvSpPr/>
          <p:nvPr/>
        </p:nvSpPr>
        <p:spPr>
          <a:xfrm>
            <a:off x="6374250" y="4044434"/>
            <a:ext cx="902850" cy="923330"/>
          </a:xfrm>
          <a:prstGeom prst="rect">
            <a:avLst/>
          </a:prstGeom>
        </p:spPr>
        <p:txBody>
          <a:bodyPr wrap="square">
            <a:spAutoFit/>
          </a:bodyPr>
          <a:lstStyle/>
          <a:p>
            <a:r>
              <a:rPr lang="en-US" dirty="0" smtClean="0"/>
              <a:t>Excel Editing group</a:t>
            </a:r>
            <a:endParaRPr lang="en-US" dirty="0"/>
          </a:p>
        </p:txBody>
      </p:sp>
      <p:cxnSp>
        <p:nvCxnSpPr>
          <p:cNvPr id="10" name="Straight Arrow Connector 9"/>
          <p:cNvCxnSpPr/>
          <p:nvPr/>
        </p:nvCxnSpPr>
        <p:spPr>
          <a:xfrm>
            <a:off x="2114550" y="2476500"/>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372100" y="4495800"/>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33400"/>
            <a:ext cx="7772400" cy="1470025"/>
          </a:xfrm>
        </p:spPr>
        <p:txBody>
          <a:bodyPr/>
          <a:lstStyle/>
          <a:p>
            <a:r>
              <a:rPr lang="en-US" dirty="0" smtClean="0"/>
              <a:t>Inserting Objects using the Insert Tab</a:t>
            </a:r>
            <a:endParaRPr lang="en-US" dirty="0"/>
          </a:p>
        </p:txBody>
      </p:sp>
      <p:sp>
        <p:nvSpPr>
          <p:cNvPr id="3" name="Subtitle 2"/>
          <p:cNvSpPr>
            <a:spLocks noGrp="1"/>
          </p:cNvSpPr>
          <p:nvPr>
            <p:ph type="subTitle" idx="1"/>
          </p:nvPr>
        </p:nvSpPr>
        <p:spPr>
          <a:xfrm>
            <a:off x="1143000" y="2362200"/>
            <a:ext cx="6781800" cy="3124200"/>
          </a:xfrm>
        </p:spPr>
        <p:txBody>
          <a:bodyPr>
            <a:normAutofit lnSpcReduction="10000"/>
          </a:bodyPr>
          <a:lstStyle/>
          <a:p>
            <a:pPr marL="347472" indent="-347472" algn="l">
              <a:buFont typeface="Arial" pitchFamily="34" charset="0"/>
              <a:buChar char="•"/>
            </a:pPr>
            <a:r>
              <a:rPr lang="en-US" dirty="0" smtClean="0"/>
              <a:t> Insert or add items into a file</a:t>
            </a:r>
          </a:p>
          <a:p>
            <a:pPr marL="347472" indent="-347472" algn="l">
              <a:buFont typeface="Arial" pitchFamily="34" charset="0"/>
              <a:buChar char="•"/>
            </a:pPr>
            <a:r>
              <a:rPr lang="en-US" dirty="0" smtClean="0"/>
              <a:t>Some commands are specific to each application, such as charts and tables in Excel</a:t>
            </a:r>
          </a:p>
          <a:p>
            <a:pPr marL="347472" indent="-347472" algn="l">
              <a:buFont typeface="Arial" pitchFamily="34" charset="0"/>
              <a:buChar char="•"/>
            </a:pPr>
            <a:r>
              <a:rPr lang="en-US" dirty="0" smtClean="0"/>
              <a:t>Others are common across applications, such as Illustrations</a:t>
            </a:r>
          </a:p>
          <a:p>
            <a:pPr algn="l"/>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Inserting Objects</a:t>
            </a:r>
            <a:endParaRPr lang="en-US" dirty="0"/>
          </a:p>
        </p:txBody>
      </p:sp>
      <p:sp>
        <p:nvSpPr>
          <p:cNvPr id="9" name="Content Placeholder 8"/>
          <p:cNvSpPr>
            <a:spLocks noGrp="1"/>
          </p:cNvSpPr>
          <p:nvPr>
            <p:ph idx="1"/>
          </p:nvPr>
        </p:nvSpPr>
        <p:spPr/>
        <p:txBody>
          <a:bodyPr/>
          <a:lstStyle/>
          <a:p>
            <a:r>
              <a:rPr lang="en-US" dirty="0" smtClean="0"/>
              <a:t>Pictures</a:t>
            </a:r>
          </a:p>
          <a:p>
            <a:r>
              <a:rPr lang="en-US" dirty="0" smtClean="0"/>
              <a:t>Clip art</a:t>
            </a:r>
          </a:p>
          <a:p>
            <a:r>
              <a:rPr lang="en-US" dirty="0" smtClean="0"/>
              <a:t>Shapes</a:t>
            </a:r>
          </a:p>
          <a:p>
            <a:r>
              <a:rPr lang="en-US" dirty="0" smtClean="0"/>
              <a:t>Screenshots</a:t>
            </a:r>
          </a:p>
          <a:p>
            <a:r>
              <a:rPr lang="en-US" dirty="0" smtClean="0"/>
              <a:t>SmartArt</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Pictures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35</a:t>
            </a:fld>
            <a:endParaRPr lang="en-US" dirty="0"/>
          </a:p>
        </p:txBody>
      </p:sp>
      <p:pic>
        <p:nvPicPr>
          <p:cNvPr id="6" name="Picture 2"/>
          <p:cNvPicPr>
            <a:picLocks noGrp="1" noChangeAspect="1" noChangeArrowheads="1"/>
          </p:cNvPicPr>
          <p:nvPr>
            <p:ph idx="1"/>
          </p:nvPr>
        </p:nvPicPr>
        <p:blipFill>
          <a:blip r:embed="rId3" cstate="print"/>
          <a:srcRect/>
          <a:stretch>
            <a:fillRect/>
          </a:stretch>
        </p:blipFill>
        <p:spPr bwMode="auto">
          <a:xfrm>
            <a:off x="800364" y="1600200"/>
            <a:ext cx="7543272" cy="4525963"/>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Clip art</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36</a:t>
            </a:fld>
            <a:endParaRPr lang="en-US" dirty="0"/>
          </a:p>
        </p:txBody>
      </p:sp>
      <p:pic>
        <p:nvPicPr>
          <p:cNvPr id="13314" name="Picture 2"/>
          <p:cNvPicPr>
            <a:picLocks noGrp="1" noChangeAspect="1" noChangeArrowheads="1"/>
          </p:cNvPicPr>
          <p:nvPr>
            <p:ph idx="1"/>
          </p:nvPr>
        </p:nvPicPr>
        <p:blipFill>
          <a:blip r:embed="rId3" cstate="print"/>
          <a:srcRect/>
          <a:stretch>
            <a:fillRect/>
          </a:stretch>
        </p:blipFill>
        <p:spPr bwMode="auto">
          <a:xfrm>
            <a:off x="3574179" y="1600200"/>
            <a:ext cx="1995641" cy="4525963"/>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81001"/>
            <a:ext cx="7772400" cy="1295400"/>
          </a:xfrm>
        </p:spPr>
        <p:txBody>
          <a:bodyPr/>
          <a:lstStyle/>
          <a:p>
            <a:r>
              <a:rPr lang="en-US" dirty="0" smtClean="0"/>
              <a:t>Reviewing Files</a:t>
            </a:r>
            <a:endParaRPr lang="en-US" dirty="0"/>
          </a:p>
        </p:txBody>
      </p:sp>
      <p:sp>
        <p:nvSpPr>
          <p:cNvPr id="3" name="Subtitle 2"/>
          <p:cNvSpPr>
            <a:spLocks noGrp="1"/>
          </p:cNvSpPr>
          <p:nvPr>
            <p:ph type="subTitle" idx="1"/>
          </p:nvPr>
        </p:nvSpPr>
        <p:spPr>
          <a:xfrm>
            <a:off x="990600" y="1981200"/>
            <a:ext cx="6781800" cy="2743200"/>
          </a:xfrm>
        </p:spPr>
        <p:txBody>
          <a:bodyPr>
            <a:normAutofit/>
          </a:bodyPr>
          <a:lstStyle/>
          <a:p>
            <a:pPr marL="347472" indent="-347472" algn="l">
              <a:buFont typeface="Arial" pitchFamily="34" charset="0"/>
              <a:buChar char="•"/>
            </a:pPr>
            <a:r>
              <a:rPr lang="en-US" dirty="0" smtClean="0"/>
              <a:t>Spelling</a:t>
            </a:r>
          </a:p>
          <a:p>
            <a:pPr marL="347472" indent="-347472" algn="l">
              <a:buFont typeface="Arial" pitchFamily="34" charset="0"/>
              <a:buChar char="•"/>
            </a:pPr>
            <a:r>
              <a:rPr lang="en-US" dirty="0" smtClean="0"/>
              <a:t>Grammar</a:t>
            </a:r>
          </a:p>
          <a:p>
            <a:pPr marL="347472" indent="-347472" algn="l">
              <a:buFont typeface="Arial" pitchFamily="34" charset="0"/>
              <a:buChar char="•"/>
            </a:pPr>
            <a:r>
              <a:rPr lang="en-US" dirty="0" smtClean="0"/>
              <a:t>Word usage </a:t>
            </a:r>
          </a:p>
          <a:p>
            <a:pPr marL="347472" indent="-347472" algn="l">
              <a:buFont typeface="Arial" pitchFamily="34" charset="0"/>
              <a:buChar char="•"/>
            </a:pPr>
            <a:r>
              <a:rPr lang="en-US" dirty="0" smtClean="0"/>
              <a:t>Thesaurus</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Proofing Commands</a:t>
            </a:r>
            <a:endParaRPr lang="en-US" dirty="0"/>
          </a:p>
        </p:txBody>
      </p:sp>
      <p:sp>
        <p:nvSpPr>
          <p:cNvPr id="9" name="Content Placeholder 8"/>
          <p:cNvSpPr>
            <a:spLocks noGrp="1"/>
          </p:cNvSpPr>
          <p:nvPr>
            <p:ph idx="1"/>
          </p:nvPr>
        </p:nvSpPr>
        <p:spPr>
          <a:xfrm>
            <a:off x="457200" y="1600201"/>
            <a:ext cx="8229600" cy="1066800"/>
          </a:xfrm>
        </p:spPr>
        <p:txBody>
          <a:bodyPr>
            <a:normAutofit lnSpcReduction="10000"/>
          </a:bodyPr>
          <a:lstStyle/>
          <a:p>
            <a:r>
              <a:rPr lang="en-US" dirty="0" smtClean="0"/>
              <a:t>Spelling &amp; Grammar Checker</a:t>
            </a:r>
          </a:p>
          <a:p>
            <a:r>
              <a:rPr lang="en-US" dirty="0" smtClean="0"/>
              <a:t>Thesaurus</a:t>
            </a:r>
          </a:p>
        </p:txBody>
      </p:sp>
      <p:sp>
        <p:nvSpPr>
          <p:cNvPr id="4" name="Footer Placeholder 3"/>
          <p:cNvSpPr>
            <a:spLocks noGrp="1"/>
          </p:cNvSpPr>
          <p:nvPr>
            <p:ph type="ftr" sz="quarter" idx="3"/>
          </p:nvPr>
        </p:nvSpPr>
        <p:spPr/>
        <p:txBody>
          <a:bodyPr/>
          <a:lstStyle/>
          <a:p>
            <a:endParaRPr lang="en-US"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38</a:t>
            </a:fld>
            <a:endParaRPr lang="en-US" dirty="0"/>
          </a:p>
        </p:txBody>
      </p:sp>
      <p:pic>
        <p:nvPicPr>
          <p:cNvPr id="1026" name="Picture 2"/>
          <p:cNvPicPr>
            <a:picLocks noChangeAspect="1" noChangeArrowheads="1"/>
          </p:cNvPicPr>
          <p:nvPr/>
        </p:nvPicPr>
        <p:blipFill>
          <a:blip r:embed="rId3" cstate="print"/>
          <a:srcRect r="12750" b="19665"/>
          <a:stretch>
            <a:fillRect/>
          </a:stretch>
        </p:blipFill>
        <p:spPr bwMode="auto">
          <a:xfrm>
            <a:off x="1905000" y="2667000"/>
            <a:ext cx="54102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81000"/>
            <a:ext cx="7772400" cy="1470025"/>
          </a:xfrm>
        </p:spPr>
        <p:txBody>
          <a:bodyPr/>
          <a:lstStyle/>
          <a:p>
            <a:r>
              <a:rPr lang="en-US" dirty="0" smtClean="0"/>
              <a:t>Changing Page Settings</a:t>
            </a:r>
            <a:endParaRPr lang="en-US" dirty="0"/>
          </a:p>
        </p:txBody>
      </p:sp>
      <p:sp>
        <p:nvSpPr>
          <p:cNvPr id="5" name="Subtitle 4"/>
          <p:cNvSpPr>
            <a:spLocks noGrp="1"/>
          </p:cNvSpPr>
          <p:nvPr>
            <p:ph type="subTitle" idx="1"/>
          </p:nvPr>
        </p:nvSpPr>
        <p:spPr>
          <a:xfrm>
            <a:off x="838200" y="1981200"/>
            <a:ext cx="6934200" cy="3276600"/>
          </a:xfrm>
        </p:spPr>
        <p:txBody>
          <a:bodyPr>
            <a:normAutofit/>
          </a:bodyPr>
          <a:lstStyle/>
          <a:p>
            <a:pPr algn="l"/>
            <a:r>
              <a:rPr lang="en-US" dirty="0" smtClean="0"/>
              <a:t>Page Layout Tab Tasks</a:t>
            </a:r>
          </a:p>
          <a:p>
            <a:pPr marL="347472" indent="-347472" algn="l">
              <a:buFont typeface="Arial" pitchFamily="34" charset="0"/>
              <a:buChar char="•"/>
            </a:pPr>
            <a:r>
              <a:rPr lang="en-US" dirty="0" smtClean="0"/>
              <a:t>Page Setup </a:t>
            </a:r>
          </a:p>
          <a:p>
            <a:pPr marL="804672" lvl="2" indent="-347472" algn="l"/>
            <a:r>
              <a:rPr lang="en-US" sz="2800" dirty="0" smtClean="0">
                <a:solidFill>
                  <a:schemeClr val="tx1"/>
                </a:solidFill>
                <a:latin typeface="Times New Roman"/>
                <a:cs typeface="Times New Roman"/>
              </a:rPr>
              <a:t>─</a:t>
            </a:r>
            <a:r>
              <a:rPr lang="en-US" sz="2800" dirty="0" smtClean="0">
                <a:solidFill>
                  <a:schemeClr val="tx1"/>
                </a:solidFill>
              </a:rPr>
              <a:t>Provides commonly used page options</a:t>
            </a:r>
          </a:p>
          <a:p>
            <a:pPr marL="347472" indent="-347472" algn="l">
              <a:buFont typeface="Arial" pitchFamily="34" charset="0"/>
              <a:buChar char="•"/>
            </a:pPr>
            <a:r>
              <a:rPr lang="en-US" dirty="0" smtClean="0"/>
              <a:t>Page Setup Dialog Box Launcher</a:t>
            </a:r>
          </a:p>
          <a:p>
            <a:pPr marL="804672" lvl="2" indent="-347472" algn="l"/>
            <a:r>
              <a:rPr lang="en-US" sz="2800" dirty="0" smtClean="0">
                <a:solidFill>
                  <a:schemeClr val="tx1"/>
                </a:solidFill>
                <a:latin typeface="Times New Roman"/>
                <a:cs typeface="Times New Roman"/>
              </a:rPr>
              <a:t>─</a:t>
            </a:r>
            <a:r>
              <a:rPr lang="en-US" sz="2800" dirty="0" smtClean="0">
                <a:solidFill>
                  <a:schemeClr val="tx1"/>
                </a:solidFill>
              </a:rPr>
              <a:t>Options unique to each application</a:t>
            </a:r>
          </a:p>
          <a:p>
            <a:pPr lvl="1" algn="l">
              <a:buFont typeface="Arial" pitchFamily="34" charset="0"/>
              <a:buChar char="•"/>
            </a:pPr>
            <a:endParaRPr lang="en-US" dirty="0" smtClean="0">
              <a:solidFill>
                <a:schemeClr val="tx1"/>
              </a:solidFill>
            </a:endParaRPr>
          </a:p>
          <a:p>
            <a:pPr algn="l">
              <a:buFont typeface="Arial" pitchFamily="34" charset="0"/>
              <a:buChar char="•"/>
            </a:pP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Accessing the</a:t>
            </a:r>
            <a:br>
              <a:rPr lang="en-US" dirty="0" smtClean="0"/>
            </a:br>
            <a:r>
              <a:rPr lang="en-US" dirty="0" smtClean="0"/>
              <a:t>Windows Explorer Interface</a:t>
            </a:r>
            <a:endParaRPr lang="en-US" dirty="0"/>
          </a:p>
        </p:txBody>
      </p:sp>
      <p:sp>
        <p:nvSpPr>
          <p:cNvPr id="3" name="Content Placeholder 2"/>
          <p:cNvSpPr>
            <a:spLocks noGrp="1"/>
          </p:cNvSpPr>
          <p:nvPr>
            <p:ph idx="1"/>
          </p:nvPr>
        </p:nvSpPr>
        <p:spPr>
          <a:xfrm>
            <a:off x="457200" y="1600201"/>
            <a:ext cx="8229600" cy="1676400"/>
          </a:xfrm>
        </p:spPr>
        <p:txBody>
          <a:bodyPr/>
          <a:lstStyle/>
          <a:p>
            <a:r>
              <a:rPr lang="en-US" dirty="0" smtClean="0"/>
              <a:t>Windows Explorer on the Taskbar</a:t>
            </a:r>
          </a:p>
          <a:p>
            <a:r>
              <a:rPr lang="en-US" dirty="0" smtClean="0"/>
              <a:t>Right-click on the Start Button and click Open Windows Explorer. </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276600" y="3200400"/>
            <a:ext cx="4876800" cy="3048000"/>
          </a:xfrm>
          <a:prstGeom prst="rect">
            <a:avLst/>
          </a:prstGeom>
          <a:noFill/>
          <a:ln w="9525">
            <a:noFill/>
            <a:miter lim="800000"/>
            <a:headEnd/>
            <a:tailEnd/>
          </a:ln>
        </p:spPr>
      </p:pic>
      <p:sp>
        <p:nvSpPr>
          <p:cNvPr id="8" name="Rectangle 7"/>
          <p:cNvSpPr/>
          <p:nvPr/>
        </p:nvSpPr>
        <p:spPr>
          <a:xfrm>
            <a:off x="1143000" y="5105400"/>
            <a:ext cx="1893916" cy="369332"/>
          </a:xfrm>
          <a:prstGeom prst="rect">
            <a:avLst/>
          </a:prstGeom>
        </p:spPr>
        <p:txBody>
          <a:bodyPr wrap="none">
            <a:spAutoFit/>
          </a:bodyPr>
          <a:lstStyle/>
          <a:p>
            <a:r>
              <a:rPr lang="en-US" dirty="0" smtClean="0"/>
              <a:t>Windows Explorer</a:t>
            </a:r>
            <a:endParaRPr lang="en-US" dirty="0"/>
          </a:p>
        </p:txBody>
      </p:sp>
      <p:cxnSp>
        <p:nvCxnSpPr>
          <p:cNvPr id="21" name="Elbow Connector 20"/>
          <p:cNvCxnSpPr>
            <a:stCxn id="8" idx="3"/>
          </p:cNvCxnSpPr>
          <p:nvPr/>
        </p:nvCxnSpPr>
        <p:spPr>
          <a:xfrm>
            <a:off x="3036916" y="5290066"/>
            <a:ext cx="849284" cy="729734"/>
          </a:xfrm>
          <a:prstGeom prst="bentConnector3">
            <a:avLst>
              <a:gd name="adj1" fmla="val 99347"/>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In this chapter, Office Fundamentals presents the common user interface found in the Microsoft Office suite applications.</a:t>
            </a:r>
          </a:p>
          <a:p>
            <a:r>
              <a:rPr lang="en-US" dirty="0" smtClean="0"/>
              <a:t>Windows Explorer shows users how to copy, rename, and delete files and folders and how to use libraries. </a:t>
            </a:r>
          </a:p>
          <a:p>
            <a:r>
              <a:rPr lang="en-US" dirty="0" smtClean="0"/>
              <a:t>Users are also shown how to create, edit, and insert objects into their files.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40</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Windows Explorer Interface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5</a:t>
            </a:fld>
            <a:endParaRPr lang="en-US" dirty="0"/>
          </a:p>
        </p:txBody>
      </p:sp>
      <p:pic>
        <p:nvPicPr>
          <p:cNvPr id="6" name="Picture 2"/>
          <p:cNvPicPr>
            <a:picLocks noChangeAspect="1" noChangeArrowheads="1"/>
          </p:cNvPicPr>
          <p:nvPr/>
        </p:nvPicPr>
        <p:blipFill>
          <a:blip r:embed="rId3" cstate="print"/>
          <a:srcRect/>
          <a:stretch>
            <a:fillRect/>
          </a:stretch>
        </p:blipFill>
        <p:spPr bwMode="auto">
          <a:xfrm>
            <a:off x="2895600" y="2590800"/>
            <a:ext cx="5852160" cy="3657600"/>
          </a:xfrm>
          <a:prstGeom prst="rect">
            <a:avLst/>
          </a:prstGeom>
          <a:noFill/>
          <a:ln w="9525">
            <a:noFill/>
            <a:miter lim="800000"/>
            <a:headEnd/>
            <a:tailEnd/>
          </a:ln>
        </p:spPr>
      </p:pic>
      <p:sp>
        <p:nvSpPr>
          <p:cNvPr id="8" name="Rectangle 7"/>
          <p:cNvSpPr/>
          <p:nvPr/>
        </p:nvSpPr>
        <p:spPr>
          <a:xfrm>
            <a:off x="381000" y="2286000"/>
            <a:ext cx="1981200" cy="646331"/>
          </a:xfrm>
          <a:prstGeom prst="rect">
            <a:avLst/>
          </a:prstGeom>
        </p:spPr>
        <p:txBody>
          <a:bodyPr wrap="square">
            <a:spAutoFit/>
          </a:bodyPr>
          <a:lstStyle/>
          <a:p>
            <a:r>
              <a:rPr lang="en-US" dirty="0" smtClean="0"/>
              <a:t>Back and forward buttons</a:t>
            </a:r>
            <a:endParaRPr lang="en-US" dirty="0"/>
          </a:p>
        </p:txBody>
      </p:sp>
      <p:sp>
        <p:nvSpPr>
          <p:cNvPr id="9" name="Rectangle 8"/>
          <p:cNvSpPr/>
          <p:nvPr/>
        </p:nvSpPr>
        <p:spPr>
          <a:xfrm>
            <a:off x="2514600" y="1371600"/>
            <a:ext cx="1298945" cy="369332"/>
          </a:xfrm>
          <a:prstGeom prst="rect">
            <a:avLst/>
          </a:prstGeom>
        </p:spPr>
        <p:txBody>
          <a:bodyPr wrap="none">
            <a:spAutoFit/>
          </a:bodyPr>
          <a:lstStyle/>
          <a:p>
            <a:r>
              <a:rPr lang="en-US" dirty="0" smtClean="0"/>
              <a:t>Address bar</a:t>
            </a:r>
            <a:endParaRPr lang="en-US" dirty="0"/>
          </a:p>
        </p:txBody>
      </p:sp>
      <p:sp>
        <p:nvSpPr>
          <p:cNvPr id="10" name="Rectangle 9"/>
          <p:cNvSpPr/>
          <p:nvPr/>
        </p:nvSpPr>
        <p:spPr>
          <a:xfrm>
            <a:off x="4114800" y="1371600"/>
            <a:ext cx="885499" cy="369332"/>
          </a:xfrm>
          <a:prstGeom prst="rect">
            <a:avLst/>
          </a:prstGeom>
        </p:spPr>
        <p:txBody>
          <a:bodyPr wrap="none">
            <a:spAutoFit/>
          </a:bodyPr>
          <a:lstStyle/>
          <a:p>
            <a:r>
              <a:rPr lang="en-US" dirty="0" smtClean="0"/>
              <a:t>Toolbar</a:t>
            </a:r>
            <a:endParaRPr lang="en-US" dirty="0"/>
          </a:p>
        </p:txBody>
      </p:sp>
      <p:sp>
        <p:nvSpPr>
          <p:cNvPr id="11" name="Rectangle 10"/>
          <p:cNvSpPr/>
          <p:nvPr/>
        </p:nvSpPr>
        <p:spPr>
          <a:xfrm>
            <a:off x="381000" y="3505200"/>
            <a:ext cx="1706878" cy="369332"/>
          </a:xfrm>
          <a:prstGeom prst="rect">
            <a:avLst/>
          </a:prstGeom>
        </p:spPr>
        <p:txBody>
          <a:bodyPr wrap="none">
            <a:spAutoFit/>
          </a:bodyPr>
          <a:lstStyle/>
          <a:p>
            <a:r>
              <a:rPr lang="en-US" dirty="0" smtClean="0"/>
              <a:t>Navigation pane</a:t>
            </a:r>
            <a:endParaRPr lang="en-US" dirty="0"/>
          </a:p>
        </p:txBody>
      </p:sp>
      <p:sp>
        <p:nvSpPr>
          <p:cNvPr id="12" name="Rectangle 11"/>
          <p:cNvSpPr/>
          <p:nvPr/>
        </p:nvSpPr>
        <p:spPr>
          <a:xfrm>
            <a:off x="381000" y="3810000"/>
            <a:ext cx="1458733" cy="369332"/>
          </a:xfrm>
          <a:prstGeom prst="rect">
            <a:avLst/>
          </a:prstGeom>
        </p:spPr>
        <p:txBody>
          <a:bodyPr wrap="none">
            <a:spAutoFit/>
          </a:bodyPr>
          <a:lstStyle/>
          <a:p>
            <a:r>
              <a:rPr lang="en-US" dirty="0" smtClean="0"/>
              <a:t>Content pane</a:t>
            </a:r>
            <a:endParaRPr lang="en-US" dirty="0"/>
          </a:p>
        </p:txBody>
      </p:sp>
      <p:sp>
        <p:nvSpPr>
          <p:cNvPr id="13" name="Rectangle 12"/>
          <p:cNvSpPr/>
          <p:nvPr/>
        </p:nvSpPr>
        <p:spPr>
          <a:xfrm>
            <a:off x="6019800" y="1600200"/>
            <a:ext cx="1928630" cy="369332"/>
          </a:xfrm>
          <a:prstGeom prst="rect">
            <a:avLst/>
          </a:prstGeom>
        </p:spPr>
        <p:txBody>
          <a:bodyPr wrap="square">
            <a:spAutoFit/>
          </a:bodyPr>
          <a:lstStyle/>
          <a:p>
            <a:r>
              <a:rPr lang="en-US" dirty="0" smtClean="0"/>
              <a:t>Change your view</a:t>
            </a:r>
            <a:endParaRPr lang="en-US" dirty="0"/>
          </a:p>
        </p:txBody>
      </p:sp>
      <p:sp>
        <p:nvSpPr>
          <p:cNvPr id="14" name="Rectangle 13"/>
          <p:cNvSpPr/>
          <p:nvPr/>
        </p:nvSpPr>
        <p:spPr>
          <a:xfrm>
            <a:off x="381000" y="4495800"/>
            <a:ext cx="1453731" cy="369332"/>
          </a:xfrm>
          <a:prstGeom prst="rect">
            <a:avLst/>
          </a:prstGeom>
        </p:spPr>
        <p:txBody>
          <a:bodyPr wrap="none">
            <a:spAutoFit/>
          </a:bodyPr>
          <a:lstStyle/>
          <a:p>
            <a:r>
              <a:rPr lang="en-US" dirty="0" smtClean="0"/>
              <a:t>Preview pane</a:t>
            </a:r>
            <a:endParaRPr lang="en-US" dirty="0"/>
          </a:p>
        </p:txBody>
      </p:sp>
      <p:sp>
        <p:nvSpPr>
          <p:cNvPr id="15" name="Rectangle 14"/>
          <p:cNvSpPr/>
          <p:nvPr/>
        </p:nvSpPr>
        <p:spPr>
          <a:xfrm>
            <a:off x="381000" y="5105400"/>
            <a:ext cx="1344407" cy="369332"/>
          </a:xfrm>
          <a:prstGeom prst="rect">
            <a:avLst/>
          </a:prstGeom>
        </p:spPr>
        <p:txBody>
          <a:bodyPr wrap="none">
            <a:spAutoFit/>
          </a:bodyPr>
          <a:lstStyle/>
          <a:p>
            <a:r>
              <a:rPr lang="en-US" dirty="0" smtClean="0"/>
              <a:t>Details pane</a:t>
            </a:r>
            <a:endParaRPr lang="en-US" dirty="0"/>
          </a:p>
        </p:txBody>
      </p:sp>
      <p:sp>
        <p:nvSpPr>
          <p:cNvPr id="16" name="Rectangle 15"/>
          <p:cNvSpPr/>
          <p:nvPr/>
        </p:nvSpPr>
        <p:spPr>
          <a:xfrm>
            <a:off x="8077200" y="1371600"/>
            <a:ext cx="838200" cy="646331"/>
          </a:xfrm>
          <a:prstGeom prst="rect">
            <a:avLst/>
          </a:prstGeom>
        </p:spPr>
        <p:txBody>
          <a:bodyPr wrap="square">
            <a:spAutoFit/>
          </a:bodyPr>
          <a:lstStyle/>
          <a:p>
            <a:r>
              <a:rPr lang="en-US" dirty="0" smtClean="0"/>
              <a:t>Help button</a:t>
            </a:r>
            <a:endParaRPr lang="en-US" dirty="0"/>
          </a:p>
        </p:txBody>
      </p:sp>
      <p:sp>
        <p:nvSpPr>
          <p:cNvPr id="17" name="Rectangle 16"/>
          <p:cNvSpPr/>
          <p:nvPr/>
        </p:nvSpPr>
        <p:spPr>
          <a:xfrm>
            <a:off x="5105400" y="1219200"/>
            <a:ext cx="3124200" cy="381000"/>
          </a:xfrm>
          <a:prstGeom prst="rect">
            <a:avLst/>
          </a:prstGeom>
        </p:spPr>
        <p:txBody>
          <a:bodyPr wrap="square">
            <a:spAutoFit/>
          </a:bodyPr>
          <a:lstStyle/>
          <a:p>
            <a:r>
              <a:rPr lang="en-US" dirty="0" smtClean="0"/>
              <a:t>Show or hide the preview pane</a:t>
            </a:r>
            <a:endParaRPr lang="en-US" dirty="0"/>
          </a:p>
        </p:txBody>
      </p:sp>
      <p:sp>
        <p:nvSpPr>
          <p:cNvPr id="18" name="Rectangle 17"/>
          <p:cNvSpPr/>
          <p:nvPr/>
        </p:nvSpPr>
        <p:spPr>
          <a:xfrm>
            <a:off x="6858000" y="2057400"/>
            <a:ext cx="1219200" cy="369332"/>
          </a:xfrm>
          <a:prstGeom prst="rect">
            <a:avLst/>
          </a:prstGeom>
        </p:spPr>
        <p:txBody>
          <a:bodyPr wrap="square">
            <a:spAutoFit/>
          </a:bodyPr>
          <a:lstStyle/>
          <a:p>
            <a:r>
              <a:rPr lang="en-US" dirty="0" smtClean="0"/>
              <a:t>Search box</a:t>
            </a:r>
            <a:endParaRPr lang="en-US" dirty="0"/>
          </a:p>
        </p:txBody>
      </p:sp>
      <p:cxnSp>
        <p:nvCxnSpPr>
          <p:cNvPr id="20" name="Straight Arrow Connector 19"/>
          <p:cNvCxnSpPr/>
          <p:nvPr/>
        </p:nvCxnSpPr>
        <p:spPr>
          <a:xfrm>
            <a:off x="2057400" y="3733800"/>
            <a:ext cx="10668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Elbow Connector 23"/>
          <p:cNvCxnSpPr>
            <a:stCxn id="12" idx="3"/>
          </p:cNvCxnSpPr>
          <p:nvPr/>
        </p:nvCxnSpPr>
        <p:spPr>
          <a:xfrm flipV="1">
            <a:off x="1839733" y="3733800"/>
            <a:ext cx="2656067" cy="260866"/>
          </a:xfrm>
          <a:prstGeom prst="bentConnector3">
            <a:avLst>
              <a:gd name="adj1" fmla="val 100016"/>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1752600" y="4724400"/>
            <a:ext cx="6242469"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3" name="Elbow Connector 32"/>
          <p:cNvCxnSpPr/>
          <p:nvPr/>
        </p:nvCxnSpPr>
        <p:spPr>
          <a:xfrm>
            <a:off x="1676400" y="5334000"/>
            <a:ext cx="3505200" cy="457200"/>
          </a:xfrm>
          <a:prstGeom prst="bentConnector3">
            <a:avLst>
              <a:gd name="adj1" fmla="val 99959"/>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p:nvPr/>
        </p:nvCxnSpPr>
        <p:spPr>
          <a:xfrm>
            <a:off x="1295400" y="2743200"/>
            <a:ext cx="1600200"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p:nvPr/>
        </p:nvCxnSpPr>
        <p:spPr>
          <a:xfrm rot="5400000">
            <a:off x="2979783" y="2191109"/>
            <a:ext cx="1040127" cy="1229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4" name="Straight Arrow Connector 53"/>
          <p:cNvCxnSpPr/>
          <p:nvPr/>
        </p:nvCxnSpPr>
        <p:spPr>
          <a:xfrm rot="5400000">
            <a:off x="3963194" y="2286000"/>
            <a:ext cx="1218406" cy="79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p:nvPr/>
        </p:nvCxnSpPr>
        <p:spPr>
          <a:xfrm rot="5400000">
            <a:off x="7582694" y="2552700"/>
            <a:ext cx="380206" cy="79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Elbow Connector 60"/>
          <p:cNvCxnSpPr/>
          <p:nvPr/>
        </p:nvCxnSpPr>
        <p:spPr>
          <a:xfrm rot="5400000">
            <a:off x="8343900" y="2095500"/>
            <a:ext cx="1066800" cy="228600"/>
          </a:xfrm>
          <a:prstGeom prst="bentConnector3">
            <a:avLst>
              <a:gd name="adj1" fmla="val 100135"/>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3" name="Straight Connector 72"/>
          <p:cNvCxnSpPr/>
          <p:nvPr/>
        </p:nvCxnSpPr>
        <p:spPr>
          <a:xfrm>
            <a:off x="8534400" y="1676400"/>
            <a:ext cx="4572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5" name="Straight Arrow Connector 94"/>
          <p:cNvCxnSpPr/>
          <p:nvPr/>
        </p:nvCxnSpPr>
        <p:spPr>
          <a:xfrm rot="5400000">
            <a:off x="7925197" y="2514203"/>
            <a:ext cx="762794"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8" name="Straight Connector 97"/>
          <p:cNvCxnSpPr/>
          <p:nvPr/>
        </p:nvCxnSpPr>
        <p:spPr>
          <a:xfrm rot="10800000">
            <a:off x="7696200" y="2133600"/>
            <a:ext cx="6096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9" name="Straight Connector 98"/>
          <p:cNvCxnSpPr/>
          <p:nvPr/>
        </p:nvCxnSpPr>
        <p:spPr>
          <a:xfrm rot="5400000">
            <a:off x="7581900" y="2019300"/>
            <a:ext cx="2286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3" name="Straight Arrow Connector 112"/>
          <p:cNvCxnSpPr/>
          <p:nvPr/>
        </p:nvCxnSpPr>
        <p:spPr>
          <a:xfrm rot="5400000">
            <a:off x="8077597" y="2438003"/>
            <a:ext cx="762794"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4" name="Straight Connector 113"/>
          <p:cNvCxnSpPr/>
          <p:nvPr/>
        </p:nvCxnSpPr>
        <p:spPr>
          <a:xfrm rot="10800000">
            <a:off x="8001000" y="2057400"/>
            <a:ext cx="4572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6" name="Straight Connector 115"/>
          <p:cNvCxnSpPr/>
          <p:nvPr/>
        </p:nvCxnSpPr>
        <p:spPr>
          <a:xfrm rot="5400000">
            <a:off x="7734300" y="1790700"/>
            <a:ext cx="5334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Pane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6</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1920420" y="1595718"/>
            <a:ext cx="6908800" cy="4145280"/>
          </a:xfrm>
          <a:prstGeom prst="rect">
            <a:avLst/>
          </a:prstGeom>
          <a:noFill/>
          <a:ln w="9525">
            <a:noFill/>
            <a:miter lim="800000"/>
            <a:headEnd/>
            <a:tailEnd/>
          </a:ln>
        </p:spPr>
      </p:pic>
      <p:sp>
        <p:nvSpPr>
          <p:cNvPr id="9" name="Rectangle 8"/>
          <p:cNvSpPr/>
          <p:nvPr/>
        </p:nvSpPr>
        <p:spPr>
          <a:xfrm>
            <a:off x="264629" y="1799877"/>
            <a:ext cx="1027589" cy="369332"/>
          </a:xfrm>
          <a:prstGeom prst="rect">
            <a:avLst/>
          </a:prstGeom>
        </p:spPr>
        <p:txBody>
          <a:bodyPr wrap="none">
            <a:spAutoFit/>
          </a:bodyPr>
          <a:lstStyle/>
          <a:p>
            <a:r>
              <a:rPr lang="en-US" dirty="0" smtClean="0"/>
              <a:t>Favorites</a:t>
            </a:r>
            <a:endParaRPr lang="en-US" dirty="0"/>
          </a:p>
        </p:txBody>
      </p:sp>
      <p:sp>
        <p:nvSpPr>
          <p:cNvPr id="10" name="Rectangle 9"/>
          <p:cNvSpPr/>
          <p:nvPr/>
        </p:nvSpPr>
        <p:spPr>
          <a:xfrm>
            <a:off x="260314" y="2743031"/>
            <a:ext cx="981423" cy="369332"/>
          </a:xfrm>
          <a:prstGeom prst="rect">
            <a:avLst/>
          </a:prstGeom>
        </p:spPr>
        <p:txBody>
          <a:bodyPr wrap="none">
            <a:spAutoFit/>
          </a:bodyPr>
          <a:lstStyle/>
          <a:p>
            <a:r>
              <a:rPr lang="en-US" dirty="0" smtClean="0"/>
              <a:t>Libraries</a:t>
            </a:r>
            <a:endParaRPr lang="en-US" dirty="0"/>
          </a:p>
        </p:txBody>
      </p:sp>
      <p:sp>
        <p:nvSpPr>
          <p:cNvPr id="11" name="Rectangle 10"/>
          <p:cNvSpPr/>
          <p:nvPr/>
        </p:nvSpPr>
        <p:spPr>
          <a:xfrm>
            <a:off x="268941" y="3358382"/>
            <a:ext cx="1301447" cy="369332"/>
          </a:xfrm>
          <a:prstGeom prst="rect">
            <a:avLst/>
          </a:prstGeom>
        </p:spPr>
        <p:txBody>
          <a:bodyPr wrap="none">
            <a:spAutoFit/>
          </a:bodyPr>
          <a:lstStyle/>
          <a:p>
            <a:r>
              <a:rPr lang="en-US" dirty="0" smtClean="0"/>
              <a:t>Homegroup</a:t>
            </a:r>
            <a:endParaRPr lang="en-US" dirty="0"/>
          </a:p>
        </p:txBody>
      </p:sp>
      <p:sp>
        <p:nvSpPr>
          <p:cNvPr id="12" name="Rectangle 11"/>
          <p:cNvSpPr/>
          <p:nvPr/>
        </p:nvSpPr>
        <p:spPr>
          <a:xfrm>
            <a:off x="268940" y="3644492"/>
            <a:ext cx="1127937" cy="369332"/>
          </a:xfrm>
          <a:prstGeom prst="rect">
            <a:avLst/>
          </a:prstGeom>
        </p:spPr>
        <p:txBody>
          <a:bodyPr wrap="none">
            <a:spAutoFit/>
          </a:bodyPr>
          <a:lstStyle/>
          <a:p>
            <a:r>
              <a:rPr lang="en-US" dirty="0" smtClean="0"/>
              <a:t>Computer</a:t>
            </a:r>
            <a:endParaRPr lang="en-US" dirty="0"/>
          </a:p>
        </p:txBody>
      </p:sp>
      <p:sp>
        <p:nvSpPr>
          <p:cNvPr id="13" name="Rectangle 12"/>
          <p:cNvSpPr/>
          <p:nvPr/>
        </p:nvSpPr>
        <p:spPr>
          <a:xfrm>
            <a:off x="256001" y="4495630"/>
            <a:ext cx="994055" cy="369332"/>
          </a:xfrm>
          <a:prstGeom prst="rect">
            <a:avLst/>
          </a:prstGeom>
        </p:spPr>
        <p:txBody>
          <a:bodyPr wrap="none">
            <a:spAutoFit/>
          </a:bodyPr>
          <a:lstStyle/>
          <a:p>
            <a:r>
              <a:rPr lang="en-US" dirty="0" smtClean="0"/>
              <a:t>Network</a:t>
            </a:r>
            <a:endParaRPr lang="en-US" dirty="0"/>
          </a:p>
        </p:txBody>
      </p:sp>
      <p:grpSp>
        <p:nvGrpSpPr>
          <p:cNvPr id="3" name="Group 60"/>
          <p:cNvGrpSpPr/>
          <p:nvPr/>
        </p:nvGrpSpPr>
        <p:grpSpPr>
          <a:xfrm>
            <a:off x="1213533" y="4499946"/>
            <a:ext cx="1035170" cy="207032"/>
            <a:chOff x="1302591" y="5037827"/>
            <a:chExt cx="931654" cy="327805"/>
          </a:xfrm>
        </p:grpSpPr>
        <p:cxnSp>
          <p:nvCxnSpPr>
            <p:cNvPr id="32" name="Straight Arrow Connector 31"/>
            <p:cNvCxnSpPr/>
            <p:nvPr/>
          </p:nvCxnSpPr>
          <p:spPr>
            <a:xfrm rot="5400000" flipH="1" flipV="1">
              <a:off x="2066029" y="5197416"/>
              <a:ext cx="327805" cy="86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1302591" y="5357004"/>
              <a:ext cx="923024" cy="86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Group 61"/>
          <p:cNvGrpSpPr/>
          <p:nvPr/>
        </p:nvGrpSpPr>
        <p:grpSpPr>
          <a:xfrm flipV="1">
            <a:off x="1282546" y="3852963"/>
            <a:ext cx="966158" cy="146648"/>
            <a:chOff x="1302591" y="5037827"/>
            <a:chExt cx="931654" cy="327805"/>
          </a:xfrm>
        </p:grpSpPr>
        <p:cxnSp>
          <p:nvCxnSpPr>
            <p:cNvPr id="63" name="Straight Arrow Connector 62"/>
            <p:cNvCxnSpPr/>
            <p:nvPr/>
          </p:nvCxnSpPr>
          <p:spPr>
            <a:xfrm rot="5400000" flipH="1" flipV="1">
              <a:off x="2066029" y="5197416"/>
              <a:ext cx="327805" cy="86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V="1">
              <a:off x="1302591" y="5357004"/>
              <a:ext cx="923024" cy="86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6"/>
          <p:cNvGrpSpPr/>
          <p:nvPr/>
        </p:nvGrpSpPr>
        <p:grpSpPr>
          <a:xfrm flipV="1">
            <a:off x="1472327" y="3594171"/>
            <a:ext cx="879894" cy="138022"/>
            <a:chOff x="1302591" y="5037827"/>
            <a:chExt cx="931654" cy="327805"/>
          </a:xfrm>
        </p:grpSpPr>
        <p:cxnSp>
          <p:nvCxnSpPr>
            <p:cNvPr id="68" name="Straight Arrow Connector 67"/>
            <p:cNvCxnSpPr/>
            <p:nvPr/>
          </p:nvCxnSpPr>
          <p:spPr>
            <a:xfrm rot="5400000" flipH="1" flipV="1">
              <a:off x="2066029" y="5197416"/>
              <a:ext cx="327805" cy="86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1302591" y="5357004"/>
              <a:ext cx="923024" cy="86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Group 69"/>
          <p:cNvGrpSpPr/>
          <p:nvPr/>
        </p:nvGrpSpPr>
        <p:grpSpPr>
          <a:xfrm flipV="1">
            <a:off x="1213533" y="2921307"/>
            <a:ext cx="1069676" cy="129399"/>
            <a:chOff x="1302591" y="5037827"/>
            <a:chExt cx="931654" cy="327805"/>
          </a:xfrm>
        </p:grpSpPr>
        <p:cxnSp>
          <p:nvCxnSpPr>
            <p:cNvPr id="71" name="Straight Arrow Connector 70"/>
            <p:cNvCxnSpPr/>
            <p:nvPr/>
          </p:nvCxnSpPr>
          <p:spPr>
            <a:xfrm rot="5400000" flipH="1" flipV="1">
              <a:off x="2066029" y="5197416"/>
              <a:ext cx="327805" cy="86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0800000" flipV="1">
              <a:off x="1302591" y="5357004"/>
              <a:ext cx="923024" cy="86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72"/>
          <p:cNvGrpSpPr/>
          <p:nvPr/>
        </p:nvGrpSpPr>
        <p:grpSpPr>
          <a:xfrm flipV="1">
            <a:off x="1202031" y="2021284"/>
            <a:ext cx="1069676" cy="129399"/>
            <a:chOff x="1302591" y="5037827"/>
            <a:chExt cx="931654" cy="327805"/>
          </a:xfrm>
        </p:grpSpPr>
        <p:cxnSp>
          <p:nvCxnSpPr>
            <p:cNvPr id="74" name="Straight Arrow Connector 73"/>
            <p:cNvCxnSpPr/>
            <p:nvPr/>
          </p:nvCxnSpPr>
          <p:spPr>
            <a:xfrm rot="5400000" flipH="1" flipV="1">
              <a:off x="2066029" y="5197416"/>
              <a:ext cx="327805" cy="86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1302591" y="5357004"/>
              <a:ext cx="923024" cy="8628"/>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Customizing the Windows Interface</a:t>
            </a:r>
            <a:endParaRPr lang="en-US" dirty="0"/>
          </a:p>
        </p:txBody>
      </p:sp>
      <p:sp>
        <p:nvSpPr>
          <p:cNvPr id="3" name="Content Placeholder 2"/>
          <p:cNvSpPr>
            <a:spLocks noGrp="1"/>
          </p:cNvSpPr>
          <p:nvPr>
            <p:ph idx="1"/>
          </p:nvPr>
        </p:nvSpPr>
        <p:spPr/>
        <p:txBody>
          <a:bodyPr/>
          <a:lstStyle/>
          <a:p>
            <a:r>
              <a:rPr lang="en-US" dirty="0" smtClean="0"/>
              <a:t>Change the view</a:t>
            </a:r>
          </a:p>
          <a:p>
            <a:r>
              <a:rPr lang="en-US" dirty="0" smtClean="0"/>
              <a:t>Change the size of icons</a:t>
            </a:r>
          </a:p>
          <a:p>
            <a:r>
              <a:rPr lang="en-US" dirty="0" smtClean="0"/>
              <a:t>Change the amount of detail</a:t>
            </a:r>
          </a:p>
          <a:p>
            <a:r>
              <a:rPr lang="en-US" dirty="0" smtClean="0"/>
              <a:t>Show or hide Windows Explorer panes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Windows Explorer</a:t>
            </a:r>
            <a:endParaRPr lang="en-US" dirty="0"/>
          </a:p>
        </p:txBody>
      </p:sp>
      <p:sp>
        <p:nvSpPr>
          <p:cNvPr id="9" name="Content Placeholder 8"/>
          <p:cNvSpPr>
            <a:spLocks noGrp="1"/>
          </p:cNvSpPr>
          <p:nvPr>
            <p:ph idx="1"/>
          </p:nvPr>
        </p:nvSpPr>
        <p:spPr/>
        <p:txBody>
          <a:bodyPr/>
          <a:lstStyle/>
          <a:p>
            <a:r>
              <a:rPr lang="en-US" dirty="0" smtClean="0"/>
              <a:t>Managing libraries</a:t>
            </a:r>
          </a:p>
          <a:p>
            <a:r>
              <a:rPr lang="en-US" dirty="0" smtClean="0"/>
              <a:t>Accessing information on:</a:t>
            </a:r>
          </a:p>
          <a:p>
            <a:pPr lvl="1"/>
            <a:r>
              <a:rPr lang="en-US" dirty="0" smtClean="0"/>
              <a:t>Networked drives</a:t>
            </a:r>
          </a:p>
          <a:p>
            <a:pPr lvl="1"/>
            <a:r>
              <a:rPr lang="en-US" dirty="0" smtClean="0"/>
              <a:t>Shared disk drives</a:t>
            </a:r>
          </a:p>
          <a:p>
            <a:r>
              <a:rPr lang="en-US" dirty="0" smtClean="0"/>
              <a:t>Using Favorites feature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Working with Folders and Files</a:t>
            </a:r>
            <a:endParaRPr lang="en-US" dirty="0"/>
          </a:p>
        </p:txBody>
      </p:sp>
      <p:sp>
        <p:nvSpPr>
          <p:cNvPr id="9" name="Content Placeholder 8"/>
          <p:cNvSpPr>
            <a:spLocks noGrp="1"/>
          </p:cNvSpPr>
          <p:nvPr>
            <p:ph idx="1"/>
          </p:nvPr>
        </p:nvSpPr>
        <p:spPr/>
        <p:txBody>
          <a:bodyPr/>
          <a:lstStyle/>
          <a:p>
            <a:r>
              <a:rPr lang="en-US" dirty="0" smtClean="0"/>
              <a:t>Create folders</a:t>
            </a:r>
          </a:p>
          <a:p>
            <a:r>
              <a:rPr lang="en-US" dirty="0" smtClean="0"/>
              <a:t>Files</a:t>
            </a:r>
          </a:p>
          <a:p>
            <a:pPr lvl="1"/>
            <a:r>
              <a:rPr lang="en-US" dirty="0" smtClean="0"/>
              <a:t>Create</a:t>
            </a:r>
          </a:p>
          <a:p>
            <a:pPr lvl="1"/>
            <a:r>
              <a:rPr lang="en-US" dirty="0" smtClean="0"/>
              <a:t>Rename</a:t>
            </a:r>
          </a:p>
          <a:p>
            <a:pPr lvl="1"/>
            <a:r>
              <a:rPr lang="en-US" dirty="0" smtClean="0"/>
              <a:t>Delete</a:t>
            </a:r>
          </a:p>
          <a:p>
            <a:pPr lvl="1"/>
            <a:r>
              <a:rPr lang="en-US" dirty="0" smtClean="0"/>
              <a:t>Move</a:t>
            </a:r>
          </a:p>
          <a:p>
            <a:pPr lvl="1"/>
            <a:r>
              <a:rPr lang="en-US" dirty="0" smtClean="0"/>
              <a:t>Copy</a:t>
            </a:r>
          </a:p>
          <a:p>
            <a:pPr lvl="1"/>
            <a:r>
              <a:rPr lang="en-US" dirty="0" smtClean="0"/>
              <a:t>Save</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9</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4275685" y="2702859"/>
            <a:ext cx="4534660" cy="3409950"/>
          </a:xfrm>
          <a:prstGeom prst="rect">
            <a:avLst/>
          </a:prstGeom>
          <a:noFill/>
          <a:ln w="9525">
            <a:noFill/>
            <a:miter lim="800000"/>
            <a:headEnd/>
            <a:tailEnd/>
          </a:ln>
        </p:spPr>
      </p:pic>
      <p:sp>
        <p:nvSpPr>
          <p:cNvPr id="7" name="Rectangle 6"/>
          <p:cNvSpPr/>
          <p:nvPr/>
        </p:nvSpPr>
        <p:spPr>
          <a:xfrm>
            <a:off x="4477871" y="1680446"/>
            <a:ext cx="2030506" cy="645895"/>
          </a:xfrm>
          <a:prstGeom prst="rect">
            <a:avLst/>
          </a:prstGeom>
        </p:spPr>
        <p:txBody>
          <a:bodyPr wrap="square">
            <a:spAutoFit/>
          </a:bodyPr>
          <a:lstStyle/>
          <a:p>
            <a:r>
              <a:rPr lang="en-US" dirty="0" smtClean="0"/>
              <a:t>Click here to create</a:t>
            </a:r>
          </a:p>
          <a:p>
            <a:r>
              <a:rPr lang="en-US" dirty="0" smtClean="0"/>
              <a:t>a new folder</a:t>
            </a:r>
            <a:endParaRPr lang="en-US" dirty="0"/>
          </a:p>
        </p:txBody>
      </p:sp>
      <p:cxnSp>
        <p:nvCxnSpPr>
          <p:cNvPr id="11" name="Straight Arrow Connector 10"/>
          <p:cNvCxnSpPr/>
          <p:nvPr/>
        </p:nvCxnSpPr>
        <p:spPr>
          <a:xfrm rot="5400000">
            <a:off x="4840944" y="2729753"/>
            <a:ext cx="874056" cy="1345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1F497D"/>
      </a:dk2>
      <a:lt2>
        <a:srgbClr val="EEECE1"/>
      </a:lt2>
      <a:accent1>
        <a:srgbClr val="0070C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1697</TotalTime>
  <Words>6815</Words>
  <Application>Microsoft Office PowerPoint</Application>
  <PresentationFormat>On-screen Show (4:3)</PresentationFormat>
  <Paragraphs>634</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Objectives</vt:lpstr>
      <vt:lpstr>Objectives (continued)</vt:lpstr>
      <vt:lpstr>Accessing the Windows Explorer Interface</vt:lpstr>
      <vt:lpstr>The Windows Explorer Interface</vt:lpstr>
      <vt:lpstr>Navigation Pane</vt:lpstr>
      <vt:lpstr>Customizing the Windows Interface</vt:lpstr>
      <vt:lpstr>Windows Explorer</vt:lpstr>
      <vt:lpstr>Working with Folders and Files</vt:lpstr>
      <vt:lpstr>Selecting, Copying, and Moving Multiple Files and Folders</vt:lpstr>
      <vt:lpstr>Folder Options Window</vt:lpstr>
      <vt:lpstr>Working with Multiple  Files and Folders</vt:lpstr>
      <vt:lpstr>Microsoft Office Software</vt:lpstr>
      <vt:lpstr>Common Interface Components</vt:lpstr>
      <vt:lpstr>Title bar</vt:lpstr>
      <vt:lpstr>The Quick Access Toolbar</vt:lpstr>
      <vt:lpstr>Backstage</vt:lpstr>
      <vt:lpstr>The Ribbon</vt:lpstr>
      <vt:lpstr>Additional Ribbon Features</vt:lpstr>
      <vt:lpstr>Status Bar</vt:lpstr>
      <vt:lpstr>Getting Help from Office</vt:lpstr>
      <vt:lpstr>Working with Files</vt:lpstr>
      <vt:lpstr>Opening a File</vt:lpstr>
      <vt:lpstr>Printing from a File</vt:lpstr>
      <vt:lpstr>Closing a File or Application</vt:lpstr>
      <vt:lpstr>Home Tab Tasks</vt:lpstr>
      <vt:lpstr>Selecting and Editing Text</vt:lpstr>
      <vt:lpstr>Font Attributes</vt:lpstr>
      <vt:lpstr>Clipboard Tasks</vt:lpstr>
      <vt:lpstr>The Clipboard </vt:lpstr>
      <vt:lpstr>Clipboard Tasks</vt:lpstr>
      <vt:lpstr>Editing Group Tasks</vt:lpstr>
      <vt:lpstr>Inserting Objects using the Insert Tab</vt:lpstr>
      <vt:lpstr>Inserting Objects</vt:lpstr>
      <vt:lpstr>Pictures</vt:lpstr>
      <vt:lpstr>Clip art</vt:lpstr>
      <vt:lpstr>Reviewing Files</vt:lpstr>
      <vt:lpstr>Proofing Commands</vt:lpstr>
      <vt:lpstr>Changing Page Settings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Exploring Series</dc:creator>
  <cp:lastModifiedBy>Liu, DeJang</cp:lastModifiedBy>
  <cp:revision>128</cp:revision>
  <dcterms:created xsi:type="dcterms:W3CDTF">2009-09-02T17:31:05Z</dcterms:created>
  <dcterms:modified xsi:type="dcterms:W3CDTF">2011-07-08T02:18:24Z</dcterms:modified>
</cp:coreProperties>
</file>